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4" r:id="rId2"/>
    <p:sldMasterId id="2147483670" r:id="rId3"/>
    <p:sldMasterId id="2147483655" r:id="rId4"/>
    <p:sldMasterId id="2147483675" r:id="rId5"/>
    <p:sldMasterId id="2147483680" r:id="rId6"/>
    <p:sldMasterId id="2147483684" r:id="rId7"/>
    <p:sldMasterId id="2147483688" r:id="rId8"/>
    <p:sldMasterId id="2147483691" r:id="rId9"/>
    <p:sldMasterId id="2147483700" r:id="rId10"/>
    <p:sldMasterId id="2147483705" r:id="rId11"/>
    <p:sldMasterId id="2147483709" r:id="rId12"/>
    <p:sldMasterId id="2147483712" r:id="rId13"/>
    <p:sldMasterId id="2147483722" r:id="rId14"/>
    <p:sldMasterId id="2147483729" r:id="rId15"/>
  </p:sldMasterIdLst>
  <p:notesMasterIdLst>
    <p:notesMasterId r:id="rId46"/>
  </p:notesMasterIdLst>
  <p:handoutMasterIdLst>
    <p:handoutMasterId r:id="rId47"/>
  </p:handoutMasterIdLst>
  <p:sldIdLst>
    <p:sldId id="449" r:id="rId16"/>
    <p:sldId id="641" r:id="rId17"/>
    <p:sldId id="627" r:id="rId18"/>
    <p:sldId id="594" r:id="rId19"/>
    <p:sldId id="628" r:id="rId20"/>
    <p:sldId id="625" r:id="rId21"/>
    <p:sldId id="598" r:id="rId22"/>
    <p:sldId id="456" r:id="rId23"/>
    <p:sldId id="553" r:id="rId24"/>
    <p:sldId id="630" r:id="rId25"/>
    <p:sldId id="632" r:id="rId26"/>
    <p:sldId id="636" r:id="rId27"/>
    <p:sldId id="637" r:id="rId28"/>
    <p:sldId id="638" r:id="rId29"/>
    <p:sldId id="543" r:id="rId30"/>
    <p:sldId id="544" r:id="rId31"/>
    <p:sldId id="617" r:id="rId32"/>
    <p:sldId id="608" r:id="rId33"/>
    <p:sldId id="619" r:id="rId34"/>
    <p:sldId id="604" r:id="rId35"/>
    <p:sldId id="372" r:id="rId36"/>
    <p:sldId id="461" r:id="rId37"/>
    <p:sldId id="639" r:id="rId38"/>
    <p:sldId id="458" r:id="rId39"/>
    <p:sldId id="643" r:id="rId40"/>
    <p:sldId id="457" r:id="rId41"/>
    <p:sldId id="620" r:id="rId42"/>
    <p:sldId id="556" r:id="rId43"/>
    <p:sldId id="453" r:id="rId44"/>
    <p:sldId id="288" r:id="rId45"/>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3FEF68-8A32-427B-A71F-86A548EC5368}">
          <p14:sldIdLst>
            <p14:sldId id="449"/>
            <p14:sldId id="641"/>
            <p14:sldId id="627"/>
            <p14:sldId id="594"/>
            <p14:sldId id="628"/>
            <p14:sldId id="625"/>
            <p14:sldId id="598"/>
            <p14:sldId id="456"/>
            <p14:sldId id="553"/>
            <p14:sldId id="630"/>
            <p14:sldId id="632"/>
            <p14:sldId id="636"/>
            <p14:sldId id="637"/>
            <p14:sldId id="638"/>
            <p14:sldId id="543"/>
            <p14:sldId id="544"/>
            <p14:sldId id="617"/>
            <p14:sldId id="608"/>
            <p14:sldId id="619"/>
            <p14:sldId id="604"/>
            <p14:sldId id="372"/>
            <p14:sldId id="461"/>
            <p14:sldId id="639"/>
            <p14:sldId id="458"/>
            <p14:sldId id="643"/>
          </p14:sldIdLst>
        </p14:section>
        <p14:section name="Untitled Section" id="{B5F1B757-A316-4222-84D5-1C4C5C592DF1}">
          <p14:sldIdLst>
            <p14:sldId id="457"/>
            <p14:sldId id="620"/>
            <p14:sldId id="556"/>
            <p14:sldId id="453"/>
            <p14:sldId id="288"/>
          </p14:sldIdLst>
        </p14:section>
      </p14:sectionLst>
    </p:ex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F8F"/>
    <a:srgbClr val="0B4E78"/>
    <a:srgbClr val="008000"/>
    <a:srgbClr val="3855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2" autoAdjust="0"/>
    <p:restoredTop sz="94660"/>
  </p:normalViewPr>
  <p:slideViewPr>
    <p:cSldViewPr>
      <p:cViewPr varScale="1">
        <p:scale>
          <a:sx n="75" d="100"/>
          <a:sy n="75" d="100"/>
        </p:scale>
        <p:origin x="960" y="62"/>
      </p:cViewPr>
      <p:guideLst>
        <p:guide orient="horz" pos="2448"/>
        <p:guide pos="3168"/>
      </p:guideLst>
    </p:cSldViewPr>
  </p:slideViewPr>
  <p:notesTextViewPr>
    <p:cViewPr>
      <p:scale>
        <a:sx n="3" d="2"/>
        <a:sy n="3" d="2"/>
      </p:scale>
      <p:origin x="0" y="0"/>
    </p:cViewPr>
  </p:notesTextViewPr>
  <p:sorterViewPr>
    <p:cViewPr varScale="1">
      <p:scale>
        <a:sx n="1" d="1"/>
        <a:sy n="1" d="1"/>
      </p:scale>
      <p:origin x="0" y="-4308"/>
    </p:cViewPr>
  </p:sorterViewPr>
  <p:notesViewPr>
    <p:cSldViewPr>
      <p:cViewPr varScale="1">
        <p:scale>
          <a:sx n="65" d="100"/>
          <a:sy n="65" d="100"/>
        </p:scale>
        <p:origin x="2388"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82795698924734E-2"/>
          <c:y val="2.4092900685801371E-2"/>
          <c:w val="0.92102150537634409"/>
          <c:h val="0.87772860045720102"/>
        </c:manualLayout>
      </c:layout>
      <c:areaChart>
        <c:grouping val="standard"/>
        <c:varyColors val="0"/>
        <c:ser>
          <c:idx val="0"/>
          <c:order val="0"/>
          <c:tx>
            <c:strRef>
              <c:f>Sheet1!$B$1</c:f>
              <c:strCache>
                <c:ptCount val="1"/>
                <c:pt idx="0">
                  <c:v>Death Benefit</c:v>
                </c:pt>
              </c:strCache>
            </c:strRef>
          </c:tx>
          <c:spPr>
            <a:solidFill>
              <a:srgbClr val="3A6F8F"/>
            </a:solidFill>
            <a:ln>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4.8387096774193547E-2"/>
                  <c:y val="-0.3387096774193548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4C7D-4D0D-BB1F-4EF7FBBB1B37}"/>
                </c:ext>
              </c:extLst>
            </c:dLbl>
            <c:dLbl>
              <c:idx val="1"/>
              <c:delete val="1"/>
              <c:extLst>
                <c:ext xmlns:c15="http://schemas.microsoft.com/office/drawing/2012/chart" uri="{CE6537A1-D6FC-4f65-9D91-7224C49458BB}"/>
                <c:ext xmlns:c16="http://schemas.microsoft.com/office/drawing/2014/chart" uri="{C3380CC4-5D6E-409C-BE32-E72D297353CC}">
                  <c16:uniqueId val="{00000002-4C7D-4D0D-BB1F-4EF7FBBB1B37}"/>
                </c:ext>
              </c:extLst>
            </c:dLbl>
            <c:dLbl>
              <c:idx val="2"/>
              <c:delete val="1"/>
              <c:extLst>
                <c:ext xmlns:c15="http://schemas.microsoft.com/office/drawing/2012/chart" uri="{CE6537A1-D6FC-4f65-9D91-7224C49458BB}"/>
                <c:ext xmlns:c16="http://schemas.microsoft.com/office/drawing/2014/chart" uri="{C3380CC4-5D6E-409C-BE32-E72D297353CC}">
                  <c16:uniqueId val="{00000003-4C7D-4D0D-BB1F-4EF7FBBB1B37}"/>
                </c:ext>
              </c:extLst>
            </c:dLbl>
            <c:dLbl>
              <c:idx val="3"/>
              <c:delete val="1"/>
              <c:extLst>
                <c:ext xmlns:c15="http://schemas.microsoft.com/office/drawing/2012/chart" uri="{CE6537A1-D6FC-4f65-9D91-7224C49458BB}"/>
                <c:ext xmlns:c16="http://schemas.microsoft.com/office/drawing/2014/chart" uri="{C3380CC4-5D6E-409C-BE32-E72D297353CC}">
                  <c16:uniqueId val="{00000005-4C7D-4D0D-BB1F-4EF7FBBB1B37}"/>
                </c:ext>
              </c:extLst>
            </c:dLbl>
            <c:dLbl>
              <c:idx val="4"/>
              <c:delete val="1"/>
              <c:extLst>
                <c:ext xmlns:c15="http://schemas.microsoft.com/office/drawing/2012/chart" uri="{CE6537A1-D6FC-4f65-9D91-7224C49458BB}"/>
                <c:ext xmlns:c16="http://schemas.microsoft.com/office/drawing/2014/chart" uri="{C3380CC4-5D6E-409C-BE32-E72D297353CC}">
                  <c16:uniqueId val="{00000006-4C7D-4D0D-BB1F-4EF7FBBB1B37}"/>
                </c:ext>
              </c:extLst>
            </c:dLbl>
            <c:dLbl>
              <c:idx val="5"/>
              <c:delete val="1"/>
              <c:extLst>
                <c:ext xmlns:c15="http://schemas.microsoft.com/office/drawing/2012/chart" uri="{CE6537A1-D6FC-4f65-9D91-7224C49458BB}"/>
                <c:ext xmlns:c16="http://schemas.microsoft.com/office/drawing/2014/chart" uri="{C3380CC4-5D6E-409C-BE32-E72D297353CC}">
                  <c16:uniqueId val="{00000009-4C7D-4D0D-BB1F-4EF7FBBB1B37}"/>
                </c:ext>
              </c:extLst>
            </c:dLbl>
            <c:dLbl>
              <c:idx val="6"/>
              <c:delete val="1"/>
              <c:extLst>
                <c:ext xmlns:c15="http://schemas.microsoft.com/office/drawing/2012/chart" uri="{CE6537A1-D6FC-4f65-9D91-7224C49458BB}"/>
                <c:ext xmlns:c16="http://schemas.microsoft.com/office/drawing/2014/chart" uri="{C3380CC4-5D6E-409C-BE32-E72D297353CC}">
                  <c16:uniqueId val="{0000000A-4C7D-4D0D-BB1F-4EF7FBBB1B37}"/>
                </c:ext>
              </c:extLst>
            </c:dLbl>
            <c:dLbl>
              <c:idx val="7"/>
              <c:delete val="1"/>
              <c:extLst>
                <c:ext xmlns:c15="http://schemas.microsoft.com/office/drawing/2012/chart" uri="{CE6537A1-D6FC-4f65-9D91-7224C49458BB}"/>
                <c:ext xmlns:c16="http://schemas.microsoft.com/office/drawing/2014/chart" uri="{C3380CC4-5D6E-409C-BE32-E72D297353CC}">
                  <c16:uniqueId val="{0000000B-4C7D-4D0D-BB1F-4EF7FBBB1B37}"/>
                </c:ext>
              </c:extLst>
            </c:dLbl>
            <c:dLbl>
              <c:idx val="8"/>
              <c:delete val="1"/>
              <c:extLst>
                <c:ext xmlns:c15="http://schemas.microsoft.com/office/drawing/2012/chart" uri="{CE6537A1-D6FC-4f65-9D91-7224C49458BB}"/>
                <c:ext xmlns:c16="http://schemas.microsoft.com/office/drawing/2014/chart" uri="{C3380CC4-5D6E-409C-BE32-E72D297353CC}">
                  <c16:uniqueId val="{0000000C-4C7D-4D0D-BB1F-4EF7FBBB1B37}"/>
                </c:ext>
              </c:extLst>
            </c:dLbl>
            <c:dLbl>
              <c:idx val="9"/>
              <c:delete val="1"/>
              <c:extLst>
                <c:ext xmlns:c15="http://schemas.microsoft.com/office/drawing/2012/chart" uri="{CE6537A1-D6FC-4f65-9D91-7224C49458BB}"/>
                <c:ext xmlns:c16="http://schemas.microsoft.com/office/drawing/2014/chart" uri="{C3380CC4-5D6E-409C-BE32-E72D297353CC}">
                  <c16:uniqueId val="{0000000D-4C7D-4D0D-BB1F-4EF7FBBB1B37}"/>
                </c:ext>
              </c:extLst>
            </c:dLbl>
            <c:dLbl>
              <c:idx val="10"/>
              <c:delete val="1"/>
              <c:extLst>
                <c:ext xmlns:c15="http://schemas.microsoft.com/office/drawing/2012/chart" uri="{CE6537A1-D6FC-4f65-9D91-7224C49458BB}"/>
                <c:ext xmlns:c16="http://schemas.microsoft.com/office/drawing/2014/chart" uri="{C3380CC4-5D6E-409C-BE32-E72D297353CC}">
                  <c16:uniqueId val="{0000000E-4C7D-4D0D-BB1F-4EF7FBBB1B37}"/>
                </c:ext>
              </c:extLst>
            </c:dLbl>
            <c:dLbl>
              <c:idx val="11"/>
              <c:delete val="1"/>
              <c:extLst>
                <c:ext xmlns:c15="http://schemas.microsoft.com/office/drawing/2012/chart" uri="{CE6537A1-D6FC-4f65-9D91-7224C49458BB}"/>
                <c:ext xmlns:c16="http://schemas.microsoft.com/office/drawing/2014/chart" uri="{C3380CC4-5D6E-409C-BE32-E72D297353CC}">
                  <c16:uniqueId val="{0000000F-4C7D-4D0D-BB1F-4EF7FBBB1B37}"/>
                </c:ext>
              </c:extLst>
            </c:dLbl>
            <c:dLbl>
              <c:idx val="12"/>
              <c:layout>
                <c:manualLayout>
                  <c:x val="5.3763440860214564E-3"/>
                  <c:y val="-0.3387096774193548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A-4C7D-4D0D-BB1F-4EF7FBBB1B37}"/>
                </c:ext>
              </c:extLst>
            </c:dLbl>
            <c:dLbl>
              <c:idx val="13"/>
              <c:delete val="1"/>
              <c:extLst>
                <c:ext xmlns:c15="http://schemas.microsoft.com/office/drawing/2012/chart" uri="{CE6537A1-D6FC-4f65-9D91-7224C49458BB}"/>
                <c:ext xmlns:c16="http://schemas.microsoft.com/office/drawing/2014/chart" uri="{C3380CC4-5D6E-409C-BE32-E72D297353CC}">
                  <c16:uniqueId val="{00000010-4C7D-4D0D-BB1F-4EF7FBBB1B37}"/>
                </c:ext>
              </c:extLst>
            </c:dLbl>
            <c:dLbl>
              <c:idx val="14"/>
              <c:delete val="1"/>
              <c:extLst>
                <c:ext xmlns:c15="http://schemas.microsoft.com/office/drawing/2012/chart" uri="{CE6537A1-D6FC-4f65-9D91-7224C49458BB}"/>
                <c:ext xmlns:c16="http://schemas.microsoft.com/office/drawing/2014/chart" uri="{C3380CC4-5D6E-409C-BE32-E72D297353CC}">
                  <c16:uniqueId val="{00000011-4C7D-4D0D-BB1F-4EF7FBBB1B37}"/>
                </c:ext>
              </c:extLst>
            </c:dLbl>
            <c:dLbl>
              <c:idx val="15"/>
              <c:delete val="1"/>
              <c:extLst>
                <c:ext xmlns:c15="http://schemas.microsoft.com/office/drawing/2012/chart" uri="{CE6537A1-D6FC-4f65-9D91-7224C49458BB}"/>
                <c:ext xmlns:c16="http://schemas.microsoft.com/office/drawing/2014/chart" uri="{C3380CC4-5D6E-409C-BE32-E72D297353CC}">
                  <c16:uniqueId val="{00000012-4C7D-4D0D-BB1F-4EF7FBBB1B37}"/>
                </c:ext>
              </c:extLst>
            </c:dLbl>
            <c:dLbl>
              <c:idx val="16"/>
              <c:delete val="1"/>
              <c:extLst>
                <c:ext xmlns:c15="http://schemas.microsoft.com/office/drawing/2012/chart" uri="{CE6537A1-D6FC-4f65-9D91-7224C49458BB}"/>
                <c:ext xmlns:c16="http://schemas.microsoft.com/office/drawing/2014/chart" uri="{C3380CC4-5D6E-409C-BE32-E72D297353CC}">
                  <c16:uniqueId val="{00000013-4C7D-4D0D-BB1F-4EF7FBBB1B37}"/>
                </c:ext>
              </c:extLst>
            </c:dLbl>
            <c:dLbl>
              <c:idx val="17"/>
              <c:delete val="1"/>
              <c:extLst>
                <c:ext xmlns:c15="http://schemas.microsoft.com/office/drawing/2012/chart" uri="{CE6537A1-D6FC-4f65-9D91-7224C49458BB}"/>
                <c:ext xmlns:c16="http://schemas.microsoft.com/office/drawing/2014/chart" uri="{C3380CC4-5D6E-409C-BE32-E72D297353CC}">
                  <c16:uniqueId val="{00000014-4C7D-4D0D-BB1F-4EF7FBBB1B37}"/>
                </c:ext>
              </c:extLst>
            </c:dLbl>
            <c:dLbl>
              <c:idx val="18"/>
              <c:delete val="1"/>
              <c:extLst>
                <c:ext xmlns:c15="http://schemas.microsoft.com/office/drawing/2012/chart" uri="{CE6537A1-D6FC-4f65-9D91-7224C49458BB}"/>
                <c:ext xmlns:c16="http://schemas.microsoft.com/office/drawing/2014/chart" uri="{C3380CC4-5D6E-409C-BE32-E72D297353CC}">
                  <c16:uniqueId val="{00000015-4C7D-4D0D-BB1F-4EF7FBBB1B37}"/>
                </c:ext>
              </c:extLst>
            </c:dLbl>
            <c:dLbl>
              <c:idx val="19"/>
              <c:delete val="1"/>
              <c:extLst>
                <c:ext xmlns:c15="http://schemas.microsoft.com/office/drawing/2012/chart" uri="{CE6537A1-D6FC-4f65-9D91-7224C49458BB}"/>
                <c:ext xmlns:c16="http://schemas.microsoft.com/office/drawing/2014/chart" uri="{C3380CC4-5D6E-409C-BE32-E72D297353CC}">
                  <c16:uniqueId val="{00000016-4C7D-4D0D-BB1F-4EF7FBBB1B37}"/>
                </c:ext>
              </c:extLst>
            </c:dLbl>
            <c:dLbl>
              <c:idx val="20"/>
              <c:delete val="1"/>
              <c:extLst>
                <c:ext xmlns:c15="http://schemas.microsoft.com/office/drawing/2012/chart" uri="{CE6537A1-D6FC-4f65-9D91-7224C49458BB}"/>
                <c:ext xmlns:c16="http://schemas.microsoft.com/office/drawing/2014/chart" uri="{C3380CC4-5D6E-409C-BE32-E72D297353CC}">
                  <c16:uniqueId val="{00000017-4C7D-4D0D-BB1F-4EF7FBBB1B37}"/>
                </c:ext>
              </c:extLst>
            </c:dLbl>
            <c:dLbl>
              <c:idx val="21"/>
              <c:delete val="1"/>
              <c:extLst>
                <c:ext xmlns:c15="http://schemas.microsoft.com/office/drawing/2012/chart" uri="{CE6537A1-D6FC-4f65-9D91-7224C49458BB}"/>
                <c:ext xmlns:c16="http://schemas.microsoft.com/office/drawing/2014/chart" uri="{C3380CC4-5D6E-409C-BE32-E72D297353CC}">
                  <c16:uniqueId val="{00000018-4C7D-4D0D-BB1F-4EF7FBBB1B37}"/>
                </c:ext>
              </c:extLst>
            </c:dLbl>
            <c:dLbl>
              <c:idx val="22"/>
              <c:delete val="1"/>
              <c:extLst>
                <c:ext xmlns:c15="http://schemas.microsoft.com/office/drawing/2012/chart" uri="{CE6537A1-D6FC-4f65-9D91-7224C49458BB}"/>
                <c:ext xmlns:c16="http://schemas.microsoft.com/office/drawing/2014/chart" uri="{C3380CC4-5D6E-409C-BE32-E72D297353CC}">
                  <c16:uniqueId val="{00000019-4C7D-4D0D-BB1F-4EF7FBBB1B37}"/>
                </c:ext>
              </c:extLst>
            </c:dLbl>
            <c:dLbl>
              <c:idx val="23"/>
              <c:delete val="1"/>
              <c:extLst>
                <c:ext xmlns:c15="http://schemas.microsoft.com/office/drawing/2012/chart" uri="{CE6537A1-D6FC-4f65-9D91-7224C49458BB}"/>
                <c:ext xmlns:c16="http://schemas.microsoft.com/office/drawing/2014/chart" uri="{C3380CC4-5D6E-409C-BE32-E72D297353CC}">
                  <c16:uniqueId val="{00000008-4C7D-4D0D-BB1F-4EF7FBBB1B37}"/>
                </c:ext>
              </c:extLst>
            </c:dLbl>
            <c:dLbl>
              <c:idx val="24"/>
              <c:layout>
                <c:manualLayout>
                  <c:x val="-5.3763440860215152E-2"/>
                  <c:y val="-0.3387096774193548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bg1"/>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4C7D-4D0D-BB1F-4EF7FBBB1B37}"/>
                </c:ext>
              </c:extLst>
            </c:dLbl>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050" b="1" i="0" u="none" strike="noStrike" kern="1200" baseline="0">
                    <a:solidFill>
                      <a:schemeClr val="dk1">
                        <a:lumMod val="65000"/>
                        <a:lumOff val="3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Sheet1!$A$2:$A$26</c:f>
              <c:numCache>
                <c:formatCode>0</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Sheet1!$B$2:$B$26</c:f>
              <c:numCache>
                <c:formatCode>General</c:formatCode>
                <c:ptCount val="25"/>
                <c:pt idx="0">
                  <c:v>9344477</c:v>
                </c:pt>
                <c:pt idx="1">
                  <c:v>9344477</c:v>
                </c:pt>
                <c:pt idx="2">
                  <c:v>9344477</c:v>
                </c:pt>
                <c:pt idx="3">
                  <c:v>9344477</c:v>
                </c:pt>
                <c:pt idx="4">
                  <c:v>9344477</c:v>
                </c:pt>
                <c:pt idx="5">
                  <c:v>9344477</c:v>
                </c:pt>
                <c:pt idx="6">
                  <c:v>9344477</c:v>
                </c:pt>
                <c:pt idx="7">
                  <c:v>9344477</c:v>
                </c:pt>
                <c:pt idx="8">
                  <c:v>9344477</c:v>
                </c:pt>
                <c:pt idx="9">
                  <c:v>9344477</c:v>
                </c:pt>
                <c:pt idx="10">
                  <c:v>9344477</c:v>
                </c:pt>
                <c:pt idx="11">
                  <c:v>9344477</c:v>
                </c:pt>
                <c:pt idx="12">
                  <c:v>9344477</c:v>
                </c:pt>
                <c:pt idx="13">
                  <c:v>9344477</c:v>
                </c:pt>
                <c:pt idx="14">
                  <c:v>9344477</c:v>
                </c:pt>
                <c:pt idx="15">
                  <c:v>9344477</c:v>
                </c:pt>
                <c:pt idx="16">
                  <c:v>9344477</c:v>
                </c:pt>
                <c:pt idx="17">
                  <c:v>9344477</c:v>
                </c:pt>
                <c:pt idx="18">
                  <c:v>9344477</c:v>
                </c:pt>
                <c:pt idx="19">
                  <c:v>9344477</c:v>
                </c:pt>
                <c:pt idx="20">
                  <c:v>9344477</c:v>
                </c:pt>
                <c:pt idx="21">
                  <c:v>9344477</c:v>
                </c:pt>
                <c:pt idx="22">
                  <c:v>9344477</c:v>
                </c:pt>
                <c:pt idx="23">
                  <c:v>9344477</c:v>
                </c:pt>
                <c:pt idx="24">
                  <c:v>9344477</c:v>
                </c:pt>
              </c:numCache>
            </c:numRef>
          </c:val>
          <c:extLst>
            <c:ext xmlns:c16="http://schemas.microsoft.com/office/drawing/2014/chart" uri="{C3380CC4-5D6E-409C-BE32-E72D297353CC}">
              <c16:uniqueId val="{00000000-4C7D-4D0D-BB1F-4EF7FBBB1B37}"/>
            </c:ext>
          </c:extLst>
        </c:ser>
        <c:ser>
          <c:idx val="3"/>
          <c:order val="1"/>
          <c:tx>
            <c:strRef>
              <c:f>Sheet1!$E$1</c:f>
              <c:strCache>
                <c:ptCount val="1"/>
                <c:pt idx="0">
                  <c:v>Cash Gift &amp; Endowment Distributions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delete val="1"/>
              <c:extLst>
                <c:ext xmlns:c15="http://schemas.microsoft.com/office/drawing/2012/chart" uri="{CE6537A1-D6FC-4f65-9D91-7224C49458BB}"/>
                <c:ext xmlns:c16="http://schemas.microsoft.com/office/drawing/2014/chart" uri="{C3380CC4-5D6E-409C-BE32-E72D297353CC}">
                  <c16:uniqueId val="{00000017-6C87-446D-BB67-09563515B80F}"/>
                </c:ext>
              </c:extLst>
            </c:dLbl>
            <c:dLbl>
              <c:idx val="1"/>
              <c:delete val="1"/>
              <c:extLst>
                <c:ext xmlns:c15="http://schemas.microsoft.com/office/drawing/2012/chart" uri="{CE6537A1-D6FC-4f65-9D91-7224C49458BB}"/>
                <c:ext xmlns:c16="http://schemas.microsoft.com/office/drawing/2014/chart" uri="{C3380CC4-5D6E-409C-BE32-E72D297353CC}">
                  <c16:uniqueId val="{00000015-6C87-446D-BB67-09563515B80F}"/>
                </c:ext>
              </c:extLst>
            </c:dLbl>
            <c:dLbl>
              <c:idx val="2"/>
              <c:delete val="1"/>
              <c:extLst>
                <c:ext xmlns:c15="http://schemas.microsoft.com/office/drawing/2012/chart" uri="{CE6537A1-D6FC-4f65-9D91-7224C49458BB}"/>
                <c:ext xmlns:c16="http://schemas.microsoft.com/office/drawing/2014/chart" uri="{C3380CC4-5D6E-409C-BE32-E72D297353CC}">
                  <c16:uniqueId val="{00000016-6C87-446D-BB67-09563515B80F}"/>
                </c:ext>
              </c:extLst>
            </c:dLbl>
            <c:dLbl>
              <c:idx val="3"/>
              <c:delete val="1"/>
              <c:extLst>
                <c:ext xmlns:c15="http://schemas.microsoft.com/office/drawing/2012/chart" uri="{CE6537A1-D6FC-4f65-9D91-7224C49458BB}"/>
                <c:ext xmlns:c16="http://schemas.microsoft.com/office/drawing/2014/chart" uri="{C3380CC4-5D6E-409C-BE32-E72D297353CC}">
                  <c16:uniqueId val="{00000014-6C87-446D-BB67-09563515B80F}"/>
                </c:ext>
              </c:extLst>
            </c:dLbl>
            <c:dLbl>
              <c:idx val="4"/>
              <c:delete val="1"/>
              <c:extLst>
                <c:ext xmlns:c15="http://schemas.microsoft.com/office/drawing/2012/chart" uri="{CE6537A1-D6FC-4f65-9D91-7224C49458BB}"/>
                <c:ext xmlns:c16="http://schemas.microsoft.com/office/drawing/2014/chart" uri="{C3380CC4-5D6E-409C-BE32-E72D297353CC}">
                  <c16:uniqueId val="{00000013-6C87-446D-BB67-09563515B80F}"/>
                </c:ext>
              </c:extLst>
            </c:dLbl>
            <c:dLbl>
              <c:idx val="5"/>
              <c:delete val="1"/>
              <c:extLst>
                <c:ext xmlns:c15="http://schemas.microsoft.com/office/drawing/2012/chart" uri="{CE6537A1-D6FC-4f65-9D91-7224C49458BB}"/>
                <c:ext xmlns:c16="http://schemas.microsoft.com/office/drawing/2014/chart" uri="{C3380CC4-5D6E-409C-BE32-E72D297353CC}">
                  <c16:uniqueId val="{00000008-6C87-446D-BB67-09563515B80F}"/>
                </c:ext>
              </c:extLst>
            </c:dLbl>
            <c:dLbl>
              <c:idx val="6"/>
              <c:delete val="1"/>
              <c:extLst>
                <c:ext xmlns:c15="http://schemas.microsoft.com/office/drawing/2012/chart" uri="{CE6537A1-D6FC-4f65-9D91-7224C49458BB}"/>
                <c:ext xmlns:c16="http://schemas.microsoft.com/office/drawing/2014/chart" uri="{C3380CC4-5D6E-409C-BE32-E72D297353CC}">
                  <c16:uniqueId val="{00000006-6C87-446D-BB67-09563515B80F}"/>
                </c:ext>
              </c:extLst>
            </c:dLbl>
            <c:dLbl>
              <c:idx val="7"/>
              <c:delete val="1"/>
              <c:extLst>
                <c:ext xmlns:c15="http://schemas.microsoft.com/office/drawing/2012/chart" uri="{CE6537A1-D6FC-4f65-9D91-7224C49458BB}"/>
                <c:ext xmlns:c16="http://schemas.microsoft.com/office/drawing/2014/chart" uri="{C3380CC4-5D6E-409C-BE32-E72D297353CC}">
                  <c16:uniqueId val="{00000007-6C87-446D-BB67-09563515B80F}"/>
                </c:ext>
              </c:extLst>
            </c:dLbl>
            <c:dLbl>
              <c:idx val="8"/>
              <c:delete val="1"/>
              <c:extLst>
                <c:ext xmlns:c15="http://schemas.microsoft.com/office/drawing/2012/chart" uri="{CE6537A1-D6FC-4f65-9D91-7224C49458BB}"/>
                <c:ext xmlns:c16="http://schemas.microsoft.com/office/drawing/2014/chart" uri="{C3380CC4-5D6E-409C-BE32-E72D297353CC}">
                  <c16:uniqueId val="{0000000B-6C87-446D-BB67-09563515B80F}"/>
                </c:ext>
              </c:extLst>
            </c:dLbl>
            <c:dLbl>
              <c:idx val="9"/>
              <c:delete val="1"/>
              <c:extLst>
                <c:ext xmlns:c15="http://schemas.microsoft.com/office/drawing/2012/chart" uri="{CE6537A1-D6FC-4f65-9D91-7224C49458BB}"/>
                <c:ext xmlns:c16="http://schemas.microsoft.com/office/drawing/2014/chart" uri="{C3380CC4-5D6E-409C-BE32-E72D297353CC}">
                  <c16:uniqueId val="{0000000A-6C87-446D-BB67-09563515B80F}"/>
                </c:ext>
              </c:extLst>
            </c:dLbl>
            <c:dLbl>
              <c:idx val="10"/>
              <c:delete val="1"/>
              <c:extLst>
                <c:ext xmlns:c15="http://schemas.microsoft.com/office/drawing/2012/chart" uri="{CE6537A1-D6FC-4f65-9D91-7224C49458BB}"/>
                <c:ext xmlns:c16="http://schemas.microsoft.com/office/drawing/2014/chart" uri="{C3380CC4-5D6E-409C-BE32-E72D297353CC}">
                  <c16:uniqueId val="{00000009-6C87-446D-BB67-09563515B80F}"/>
                </c:ext>
              </c:extLst>
            </c:dLbl>
            <c:dLbl>
              <c:idx val="11"/>
              <c:delete val="1"/>
              <c:extLst>
                <c:ext xmlns:c15="http://schemas.microsoft.com/office/drawing/2012/chart" uri="{CE6537A1-D6FC-4f65-9D91-7224C49458BB}"/>
                <c:ext xmlns:c16="http://schemas.microsoft.com/office/drawing/2014/chart" uri="{C3380CC4-5D6E-409C-BE32-E72D297353CC}">
                  <c16:uniqueId val="{0000000F-6C87-446D-BB67-09563515B80F}"/>
                </c:ext>
              </c:extLst>
            </c:dLbl>
            <c:dLbl>
              <c:idx val="12"/>
              <c:delete val="1"/>
              <c:extLst>
                <c:ext xmlns:c15="http://schemas.microsoft.com/office/drawing/2012/chart" uri="{CE6537A1-D6FC-4f65-9D91-7224C49458BB}"/>
                <c:ext xmlns:c16="http://schemas.microsoft.com/office/drawing/2014/chart" uri="{C3380CC4-5D6E-409C-BE32-E72D297353CC}">
                  <c16:uniqueId val="{0000000C-6C87-446D-BB67-09563515B80F}"/>
                </c:ext>
              </c:extLst>
            </c:dLbl>
            <c:dLbl>
              <c:idx val="13"/>
              <c:delete val="1"/>
              <c:extLst>
                <c:ext xmlns:c15="http://schemas.microsoft.com/office/drawing/2012/chart" uri="{CE6537A1-D6FC-4f65-9D91-7224C49458BB}"/>
                <c:ext xmlns:c16="http://schemas.microsoft.com/office/drawing/2014/chart" uri="{C3380CC4-5D6E-409C-BE32-E72D297353CC}">
                  <c16:uniqueId val="{0000000E-6C87-446D-BB67-09563515B80F}"/>
                </c:ext>
              </c:extLst>
            </c:dLbl>
            <c:dLbl>
              <c:idx val="14"/>
              <c:delete val="1"/>
              <c:extLst>
                <c:ext xmlns:c15="http://schemas.microsoft.com/office/drawing/2012/chart" uri="{CE6537A1-D6FC-4f65-9D91-7224C49458BB}"/>
                <c:ext xmlns:c16="http://schemas.microsoft.com/office/drawing/2014/chart" uri="{C3380CC4-5D6E-409C-BE32-E72D297353CC}">
                  <c16:uniqueId val="{0000000D-6C87-446D-BB67-09563515B80F}"/>
                </c:ext>
              </c:extLst>
            </c:dLbl>
            <c:dLbl>
              <c:idx val="15"/>
              <c:delete val="1"/>
              <c:extLst>
                <c:ext xmlns:c15="http://schemas.microsoft.com/office/drawing/2012/chart" uri="{CE6537A1-D6FC-4f65-9D91-7224C49458BB}"/>
                <c:ext xmlns:c16="http://schemas.microsoft.com/office/drawing/2014/chart" uri="{C3380CC4-5D6E-409C-BE32-E72D297353CC}">
                  <c16:uniqueId val="{00000005-6C87-446D-BB67-09563515B80F}"/>
                </c:ext>
              </c:extLst>
            </c:dLbl>
            <c:dLbl>
              <c:idx val="16"/>
              <c:delete val="1"/>
              <c:extLst>
                <c:ext xmlns:c15="http://schemas.microsoft.com/office/drawing/2012/chart" uri="{CE6537A1-D6FC-4f65-9D91-7224C49458BB}"/>
                <c:ext xmlns:c16="http://schemas.microsoft.com/office/drawing/2014/chart" uri="{C3380CC4-5D6E-409C-BE32-E72D297353CC}">
                  <c16:uniqueId val="{00000004-6C87-446D-BB67-09563515B80F}"/>
                </c:ext>
              </c:extLst>
            </c:dLbl>
            <c:dLbl>
              <c:idx val="17"/>
              <c:delete val="1"/>
              <c:extLst>
                <c:ext xmlns:c15="http://schemas.microsoft.com/office/drawing/2012/chart" uri="{CE6537A1-D6FC-4f65-9D91-7224C49458BB}"/>
                <c:ext xmlns:c16="http://schemas.microsoft.com/office/drawing/2014/chart" uri="{C3380CC4-5D6E-409C-BE32-E72D297353CC}">
                  <c16:uniqueId val="{00000003-6C87-446D-BB67-09563515B80F}"/>
                </c:ext>
              </c:extLst>
            </c:dLbl>
            <c:dLbl>
              <c:idx val="18"/>
              <c:delete val="1"/>
              <c:extLst>
                <c:ext xmlns:c15="http://schemas.microsoft.com/office/drawing/2012/chart" uri="{CE6537A1-D6FC-4f65-9D91-7224C49458BB}"/>
                <c:ext xmlns:c16="http://schemas.microsoft.com/office/drawing/2014/chart" uri="{C3380CC4-5D6E-409C-BE32-E72D297353CC}">
                  <c16:uniqueId val="{00000002-6C87-446D-BB67-09563515B80F}"/>
                </c:ext>
              </c:extLst>
            </c:dLbl>
            <c:dLbl>
              <c:idx val="19"/>
              <c:delete val="1"/>
              <c:extLst>
                <c:ext xmlns:c15="http://schemas.microsoft.com/office/drawing/2012/chart" uri="{CE6537A1-D6FC-4f65-9D91-7224C49458BB}"/>
                <c:ext xmlns:c16="http://schemas.microsoft.com/office/drawing/2014/chart" uri="{C3380CC4-5D6E-409C-BE32-E72D297353CC}">
                  <c16:uniqueId val="{00000001-6C87-446D-BB67-09563515B80F}"/>
                </c:ext>
              </c:extLst>
            </c:dLbl>
            <c:dLbl>
              <c:idx val="20"/>
              <c:delete val="1"/>
              <c:extLst>
                <c:ext xmlns:c15="http://schemas.microsoft.com/office/drawing/2012/chart" uri="{CE6537A1-D6FC-4f65-9D91-7224C49458BB}"/>
                <c:ext xmlns:c16="http://schemas.microsoft.com/office/drawing/2014/chart" uri="{C3380CC4-5D6E-409C-BE32-E72D297353CC}">
                  <c16:uniqueId val="{00000010-6C87-446D-BB67-09563515B80F}"/>
                </c:ext>
              </c:extLst>
            </c:dLbl>
            <c:dLbl>
              <c:idx val="21"/>
              <c:delete val="1"/>
              <c:extLst>
                <c:ext xmlns:c15="http://schemas.microsoft.com/office/drawing/2012/chart" uri="{CE6537A1-D6FC-4f65-9D91-7224C49458BB}"/>
                <c:ext xmlns:c16="http://schemas.microsoft.com/office/drawing/2014/chart" uri="{C3380CC4-5D6E-409C-BE32-E72D297353CC}">
                  <c16:uniqueId val="{00000000-6C87-446D-BB67-09563515B80F}"/>
                </c:ext>
              </c:extLst>
            </c:dLbl>
            <c:dLbl>
              <c:idx val="22"/>
              <c:delete val="1"/>
              <c:extLst>
                <c:ext xmlns:c15="http://schemas.microsoft.com/office/drawing/2012/chart" uri="{CE6537A1-D6FC-4f65-9D91-7224C49458BB}"/>
                <c:ext xmlns:c16="http://schemas.microsoft.com/office/drawing/2014/chart" uri="{C3380CC4-5D6E-409C-BE32-E72D297353CC}">
                  <c16:uniqueId val="{00000012-6C87-446D-BB67-09563515B80F}"/>
                </c:ext>
              </c:extLst>
            </c:dLbl>
            <c:dLbl>
              <c:idx val="23"/>
              <c:layout>
                <c:manualLayout>
                  <c:x val="-2.097902097902098E-2"/>
                  <c:y val="-0.1923076923076923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C87-446D-BB67-09563515B80F}"/>
                </c:ext>
              </c:extLst>
            </c:dLbl>
            <c:dLbl>
              <c:idx val="24"/>
              <c:delete val="1"/>
              <c:extLst>
                <c:ext xmlns:c15="http://schemas.microsoft.com/office/drawing/2012/chart" uri="{CE6537A1-D6FC-4f65-9D91-7224C49458BB}"/>
                <c:ext xmlns:c16="http://schemas.microsoft.com/office/drawing/2014/chart" uri="{C3380CC4-5D6E-409C-BE32-E72D297353CC}">
                  <c16:uniqueId val="{00000011-6C87-446D-BB67-09563515B80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Sheet1!$A$2:$A$26</c:f>
              <c:numCache>
                <c:formatCode>0</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Sheet1!$E$2:$E$26</c:f>
              <c:numCache>
                <c:formatCode>_("$"* #,##0_);_("$"* \(#,##0\);_("$"* "-"??_);_(@_)</c:formatCode>
                <c:ptCount val="25"/>
                <c:pt idx="0">
                  <c:v>1099980</c:v>
                </c:pt>
                <c:pt idx="1">
                  <c:v>1726932.6</c:v>
                </c:pt>
                <c:pt idx="2">
                  <c:v>2186844.6</c:v>
                </c:pt>
                <c:pt idx="3">
                  <c:v>2531050.1</c:v>
                </c:pt>
                <c:pt idx="4">
                  <c:v>2764545.55</c:v>
                </c:pt>
                <c:pt idx="5">
                  <c:v>2942354.2</c:v>
                </c:pt>
                <c:pt idx="6">
                  <c:v>3092151.85</c:v>
                </c:pt>
                <c:pt idx="7">
                  <c:v>3212089.5</c:v>
                </c:pt>
                <c:pt idx="8">
                  <c:v>3332027.15</c:v>
                </c:pt>
                <c:pt idx="9">
                  <c:v>3451964.8</c:v>
                </c:pt>
                <c:pt idx="10">
                  <c:v>3571902.45</c:v>
                </c:pt>
                <c:pt idx="11">
                  <c:v>3691840.0999999996</c:v>
                </c:pt>
                <c:pt idx="12">
                  <c:v>3811777.75</c:v>
                </c:pt>
                <c:pt idx="13">
                  <c:v>3931715.3999999994</c:v>
                </c:pt>
                <c:pt idx="14">
                  <c:v>4051653.05</c:v>
                </c:pt>
                <c:pt idx="15">
                  <c:v>4171590.6999999993</c:v>
                </c:pt>
                <c:pt idx="16">
                  <c:v>4291528.3499999996</c:v>
                </c:pt>
                <c:pt idx="17">
                  <c:v>4411465.9999999991</c:v>
                </c:pt>
                <c:pt idx="18">
                  <c:v>4531403.6499999994</c:v>
                </c:pt>
                <c:pt idx="19">
                  <c:v>4651341.2999999989</c:v>
                </c:pt>
                <c:pt idx="20">
                  <c:v>4771278.9499999993</c:v>
                </c:pt>
                <c:pt idx="21">
                  <c:v>4891216.5999999996</c:v>
                </c:pt>
                <c:pt idx="22">
                  <c:v>5011154.2499999991</c:v>
                </c:pt>
                <c:pt idx="23">
                  <c:v>5131091.8999999985</c:v>
                </c:pt>
                <c:pt idx="24">
                  <c:v>5251029.5499999989</c:v>
                </c:pt>
              </c:numCache>
            </c:numRef>
          </c:val>
          <c:extLst>
            <c:ext xmlns:c16="http://schemas.microsoft.com/office/drawing/2014/chart" uri="{C3380CC4-5D6E-409C-BE32-E72D297353CC}">
              <c16:uniqueId val="{00000001-EAF3-4F27-8762-D72D0D51121B}"/>
            </c:ext>
          </c:extLst>
        </c:ser>
        <c:ser>
          <c:idx val="1"/>
          <c:order val="2"/>
          <c:tx>
            <c:strRef>
              <c:f>Sheet1!$C$1</c:f>
              <c:strCache>
                <c:ptCount val="1"/>
                <c:pt idx="0">
                  <c:v>Annual Gifts</c:v>
                </c:pt>
              </c:strCache>
            </c:strRef>
          </c:tx>
          <c:spPr>
            <a:solidFill>
              <a:schemeClr val="accent4">
                <a:lumMod val="40000"/>
                <a:lumOff val="60000"/>
              </a:schemeClr>
            </a:solid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5.1075268817204304E-2"/>
                  <c:y val="-1.2096774193548387E-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C00000"/>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4C7D-4D0D-BB1F-4EF7FBBB1B37}"/>
                </c:ext>
              </c:extLst>
            </c:dLbl>
            <c:dLbl>
              <c:idx val="1"/>
              <c:delete val="1"/>
              <c:extLst>
                <c:ext xmlns:c15="http://schemas.microsoft.com/office/drawing/2012/chart" uri="{CE6537A1-D6FC-4f65-9D91-7224C49458BB}"/>
                <c:ext xmlns:c16="http://schemas.microsoft.com/office/drawing/2014/chart" uri="{C3380CC4-5D6E-409C-BE32-E72D297353CC}">
                  <c16:uniqueId val="{00000030-4C7D-4D0D-BB1F-4EF7FBBB1B37}"/>
                </c:ext>
              </c:extLst>
            </c:dLbl>
            <c:dLbl>
              <c:idx val="2"/>
              <c:delete val="1"/>
              <c:extLst>
                <c:ext xmlns:c15="http://schemas.microsoft.com/office/drawing/2012/chart" uri="{CE6537A1-D6FC-4f65-9D91-7224C49458BB}"/>
                <c:ext xmlns:c16="http://schemas.microsoft.com/office/drawing/2014/chart" uri="{C3380CC4-5D6E-409C-BE32-E72D297353CC}">
                  <c16:uniqueId val="{0000002F-4C7D-4D0D-BB1F-4EF7FBBB1B37}"/>
                </c:ext>
              </c:extLst>
            </c:dLbl>
            <c:dLbl>
              <c:idx val="3"/>
              <c:delete val="1"/>
              <c:extLst>
                <c:ext xmlns:c15="http://schemas.microsoft.com/office/drawing/2012/chart" uri="{CE6537A1-D6FC-4f65-9D91-7224C49458BB}"/>
                <c:ext xmlns:c16="http://schemas.microsoft.com/office/drawing/2014/chart" uri="{C3380CC4-5D6E-409C-BE32-E72D297353CC}">
                  <c16:uniqueId val="{0000002E-4C7D-4D0D-BB1F-4EF7FBBB1B37}"/>
                </c:ext>
              </c:extLst>
            </c:dLbl>
            <c:dLbl>
              <c:idx val="4"/>
              <c:delete val="1"/>
              <c:extLst>
                <c:ext xmlns:c15="http://schemas.microsoft.com/office/drawing/2012/chart" uri="{CE6537A1-D6FC-4f65-9D91-7224C49458BB}"/>
                <c:ext xmlns:c16="http://schemas.microsoft.com/office/drawing/2014/chart" uri="{C3380CC4-5D6E-409C-BE32-E72D297353CC}">
                  <c16:uniqueId val="{0000002D-4C7D-4D0D-BB1F-4EF7FBBB1B37}"/>
                </c:ext>
              </c:extLst>
            </c:dLbl>
            <c:dLbl>
              <c:idx val="5"/>
              <c:delete val="1"/>
              <c:extLst>
                <c:ext xmlns:c15="http://schemas.microsoft.com/office/drawing/2012/chart" uri="{CE6537A1-D6FC-4f65-9D91-7224C49458BB}"/>
                <c:ext xmlns:c16="http://schemas.microsoft.com/office/drawing/2014/chart" uri="{C3380CC4-5D6E-409C-BE32-E72D297353CC}">
                  <c16:uniqueId val="{0000002C-4C7D-4D0D-BB1F-4EF7FBBB1B37}"/>
                </c:ext>
              </c:extLst>
            </c:dLbl>
            <c:dLbl>
              <c:idx val="6"/>
              <c:delete val="1"/>
              <c:extLst>
                <c:ext xmlns:c15="http://schemas.microsoft.com/office/drawing/2012/chart" uri="{CE6537A1-D6FC-4f65-9D91-7224C49458BB}"/>
                <c:ext xmlns:c16="http://schemas.microsoft.com/office/drawing/2014/chart" uri="{C3380CC4-5D6E-409C-BE32-E72D297353CC}">
                  <c16:uniqueId val="{0000002B-4C7D-4D0D-BB1F-4EF7FBBB1B37}"/>
                </c:ext>
              </c:extLst>
            </c:dLbl>
            <c:dLbl>
              <c:idx val="7"/>
              <c:delete val="1"/>
              <c:extLst>
                <c:ext xmlns:c15="http://schemas.microsoft.com/office/drawing/2012/chart" uri="{CE6537A1-D6FC-4f65-9D91-7224C49458BB}"/>
                <c:ext xmlns:c16="http://schemas.microsoft.com/office/drawing/2014/chart" uri="{C3380CC4-5D6E-409C-BE32-E72D297353CC}">
                  <c16:uniqueId val="{0000002A-4C7D-4D0D-BB1F-4EF7FBBB1B37}"/>
                </c:ext>
              </c:extLst>
            </c:dLbl>
            <c:dLbl>
              <c:idx val="8"/>
              <c:delete val="1"/>
              <c:extLst>
                <c:ext xmlns:c15="http://schemas.microsoft.com/office/drawing/2012/chart" uri="{CE6537A1-D6FC-4f65-9D91-7224C49458BB}"/>
                <c:ext xmlns:c16="http://schemas.microsoft.com/office/drawing/2014/chart" uri="{C3380CC4-5D6E-409C-BE32-E72D297353CC}">
                  <c16:uniqueId val="{00000029-4C7D-4D0D-BB1F-4EF7FBBB1B37}"/>
                </c:ext>
              </c:extLst>
            </c:dLbl>
            <c:dLbl>
              <c:idx val="9"/>
              <c:delete val="1"/>
              <c:extLst>
                <c:ext xmlns:c15="http://schemas.microsoft.com/office/drawing/2012/chart" uri="{CE6537A1-D6FC-4f65-9D91-7224C49458BB}"/>
                <c:ext xmlns:c16="http://schemas.microsoft.com/office/drawing/2014/chart" uri="{C3380CC4-5D6E-409C-BE32-E72D297353CC}">
                  <c16:uniqueId val="{00000028-4C7D-4D0D-BB1F-4EF7FBBB1B37}"/>
                </c:ext>
              </c:extLst>
            </c:dLbl>
            <c:dLbl>
              <c:idx val="10"/>
              <c:delete val="1"/>
              <c:extLst>
                <c:ext xmlns:c15="http://schemas.microsoft.com/office/drawing/2012/chart" uri="{CE6537A1-D6FC-4f65-9D91-7224C49458BB}"/>
                <c:ext xmlns:c16="http://schemas.microsoft.com/office/drawing/2014/chart" uri="{C3380CC4-5D6E-409C-BE32-E72D297353CC}">
                  <c16:uniqueId val="{00000027-4C7D-4D0D-BB1F-4EF7FBBB1B37}"/>
                </c:ext>
              </c:extLst>
            </c:dLbl>
            <c:dLbl>
              <c:idx val="11"/>
              <c:delete val="1"/>
              <c:extLst>
                <c:ext xmlns:c15="http://schemas.microsoft.com/office/drawing/2012/chart" uri="{CE6537A1-D6FC-4f65-9D91-7224C49458BB}"/>
                <c:ext xmlns:c16="http://schemas.microsoft.com/office/drawing/2014/chart" uri="{C3380CC4-5D6E-409C-BE32-E72D297353CC}">
                  <c16:uniqueId val="{00000026-4C7D-4D0D-BB1F-4EF7FBBB1B37}"/>
                </c:ext>
              </c:extLst>
            </c:dLbl>
            <c:dLbl>
              <c:idx val="12"/>
              <c:layout>
                <c:manualLayout>
                  <c:x val="8.0645161290322578E-3"/>
                  <c:y val="-5.2419354838709679E-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rgbClr val="C00000"/>
                      </a:solidFill>
                      <a:latin typeface="Garamond" panose="02020404030301010803"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4C7D-4D0D-BB1F-4EF7FBBB1B37}"/>
                </c:ext>
              </c:extLst>
            </c:dLbl>
            <c:dLbl>
              <c:idx val="13"/>
              <c:delete val="1"/>
              <c:extLst>
                <c:ext xmlns:c15="http://schemas.microsoft.com/office/drawing/2012/chart" uri="{CE6537A1-D6FC-4f65-9D91-7224C49458BB}"/>
                <c:ext xmlns:c16="http://schemas.microsoft.com/office/drawing/2014/chart" uri="{C3380CC4-5D6E-409C-BE32-E72D297353CC}">
                  <c16:uniqueId val="{00000025-4C7D-4D0D-BB1F-4EF7FBBB1B37}"/>
                </c:ext>
              </c:extLst>
            </c:dLbl>
            <c:dLbl>
              <c:idx val="14"/>
              <c:delete val="1"/>
              <c:extLst>
                <c:ext xmlns:c15="http://schemas.microsoft.com/office/drawing/2012/chart" uri="{CE6537A1-D6FC-4f65-9D91-7224C49458BB}"/>
                <c:ext xmlns:c16="http://schemas.microsoft.com/office/drawing/2014/chart" uri="{C3380CC4-5D6E-409C-BE32-E72D297353CC}">
                  <c16:uniqueId val="{00000024-4C7D-4D0D-BB1F-4EF7FBBB1B37}"/>
                </c:ext>
              </c:extLst>
            </c:dLbl>
            <c:dLbl>
              <c:idx val="15"/>
              <c:delete val="1"/>
              <c:extLst>
                <c:ext xmlns:c15="http://schemas.microsoft.com/office/drawing/2012/chart" uri="{CE6537A1-D6FC-4f65-9D91-7224C49458BB}"/>
                <c:ext xmlns:c16="http://schemas.microsoft.com/office/drawing/2014/chart" uri="{C3380CC4-5D6E-409C-BE32-E72D297353CC}">
                  <c16:uniqueId val="{00000023-4C7D-4D0D-BB1F-4EF7FBBB1B37}"/>
                </c:ext>
              </c:extLst>
            </c:dLbl>
            <c:dLbl>
              <c:idx val="16"/>
              <c:delete val="1"/>
              <c:extLst>
                <c:ext xmlns:c15="http://schemas.microsoft.com/office/drawing/2012/chart" uri="{CE6537A1-D6FC-4f65-9D91-7224C49458BB}"/>
                <c:ext xmlns:c16="http://schemas.microsoft.com/office/drawing/2014/chart" uri="{C3380CC4-5D6E-409C-BE32-E72D297353CC}">
                  <c16:uniqueId val="{00000022-4C7D-4D0D-BB1F-4EF7FBBB1B37}"/>
                </c:ext>
              </c:extLst>
            </c:dLbl>
            <c:dLbl>
              <c:idx val="17"/>
              <c:delete val="1"/>
              <c:extLst>
                <c:ext xmlns:c15="http://schemas.microsoft.com/office/drawing/2012/chart" uri="{CE6537A1-D6FC-4f65-9D91-7224C49458BB}"/>
                <c:ext xmlns:c16="http://schemas.microsoft.com/office/drawing/2014/chart" uri="{C3380CC4-5D6E-409C-BE32-E72D297353CC}">
                  <c16:uniqueId val="{00000021-4C7D-4D0D-BB1F-4EF7FBBB1B37}"/>
                </c:ext>
              </c:extLst>
            </c:dLbl>
            <c:dLbl>
              <c:idx val="18"/>
              <c:delete val="1"/>
              <c:extLst>
                <c:ext xmlns:c15="http://schemas.microsoft.com/office/drawing/2012/chart" uri="{CE6537A1-D6FC-4f65-9D91-7224C49458BB}"/>
                <c:ext xmlns:c16="http://schemas.microsoft.com/office/drawing/2014/chart" uri="{C3380CC4-5D6E-409C-BE32-E72D297353CC}">
                  <c16:uniqueId val="{00000020-4C7D-4D0D-BB1F-4EF7FBBB1B37}"/>
                </c:ext>
              </c:extLst>
            </c:dLbl>
            <c:dLbl>
              <c:idx val="19"/>
              <c:delete val="1"/>
              <c:extLst>
                <c:ext xmlns:c15="http://schemas.microsoft.com/office/drawing/2012/chart" uri="{CE6537A1-D6FC-4f65-9D91-7224C49458BB}"/>
                <c:ext xmlns:c16="http://schemas.microsoft.com/office/drawing/2014/chart" uri="{C3380CC4-5D6E-409C-BE32-E72D297353CC}">
                  <c16:uniqueId val="{0000001F-4C7D-4D0D-BB1F-4EF7FBBB1B37}"/>
                </c:ext>
              </c:extLst>
            </c:dLbl>
            <c:dLbl>
              <c:idx val="20"/>
              <c:delete val="1"/>
              <c:extLst>
                <c:ext xmlns:c15="http://schemas.microsoft.com/office/drawing/2012/chart" uri="{CE6537A1-D6FC-4f65-9D91-7224C49458BB}"/>
                <c:ext xmlns:c16="http://schemas.microsoft.com/office/drawing/2014/chart" uri="{C3380CC4-5D6E-409C-BE32-E72D297353CC}">
                  <c16:uniqueId val="{0000001E-4C7D-4D0D-BB1F-4EF7FBBB1B37}"/>
                </c:ext>
              </c:extLst>
            </c:dLbl>
            <c:dLbl>
              <c:idx val="21"/>
              <c:delete val="1"/>
              <c:extLst>
                <c:ext xmlns:c15="http://schemas.microsoft.com/office/drawing/2012/chart" uri="{CE6537A1-D6FC-4f65-9D91-7224C49458BB}"/>
                <c:ext xmlns:c16="http://schemas.microsoft.com/office/drawing/2014/chart" uri="{C3380CC4-5D6E-409C-BE32-E72D297353CC}">
                  <c16:uniqueId val="{0000001D-4C7D-4D0D-BB1F-4EF7FBBB1B37}"/>
                </c:ext>
              </c:extLst>
            </c:dLbl>
            <c:dLbl>
              <c:idx val="22"/>
              <c:delete val="1"/>
              <c:extLst>
                <c:ext xmlns:c15="http://schemas.microsoft.com/office/drawing/2012/chart" uri="{CE6537A1-D6FC-4f65-9D91-7224C49458BB}"/>
                <c:ext xmlns:c16="http://schemas.microsoft.com/office/drawing/2014/chart" uri="{C3380CC4-5D6E-409C-BE32-E72D297353CC}">
                  <c16:uniqueId val="{0000001C-4C7D-4D0D-BB1F-4EF7FBBB1B37}"/>
                </c:ext>
              </c:extLst>
            </c:dLbl>
            <c:dLbl>
              <c:idx val="23"/>
              <c:delete val="1"/>
              <c:extLst>
                <c:ext xmlns:c15="http://schemas.microsoft.com/office/drawing/2012/chart" uri="{CE6537A1-D6FC-4f65-9D91-7224C49458BB}"/>
                <c:ext xmlns:c16="http://schemas.microsoft.com/office/drawing/2014/chart" uri="{C3380CC4-5D6E-409C-BE32-E72D297353CC}">
                  <c16:uniqueId val="{0000001B-4C7D-4D0D-BB1F-4EF7FBBB1B37}"/>
                </c:ext>
              </c:extLst>
            </c:dLbl>
            <c:dLbl>
              <c:idx val="24"/>
              <c:delete val="1"/>
              <c:extLst>
                <c:ext xmlns:c15="http://schemas.microsoft.com/office/drawing/2012/chart" uri="{CE6537A1-D6FC-4f65-9D91-7224C49458BB}"/>
                <c:ext xmlns:c16="http://schemas.microsoft.com/office/drawing/2014/chart" uri="{C3380CC4-5D6E-409C-BE32-E72D297353CC}">
                  <c16:uniqueId val="{00000032-4C7D-4D0D-BB1F-4EF7FBBB1B37}"/>
                </c:ext>
              </c:extLst>
            </c:dLbl>
            <c:numFmt formatCode="&quot;$&quot;#,##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Garamond" panose="020204040303010108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Sheet1!$A$2:$A$26</c:f>
              <c:numCache>
                <c:formatCode>0</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Sheet1!$C$2:$C$26</c:f>
              <c:numCache>
                <c:formatCode>_("$"* #,##0_);_("$"* \(#,##0\);_("$"* "-"??_);_(@_)</c:formatCode>
                <c:ptCount val="25"/>
                <c:pt idx="0">
                  <c:v>1047600</c:v>
                </c:pt>
                <c:pt idx="1">
                  <c:v>1594812</c:v>
                </c:pt>
                <c:pt idx="2">
                  <c:v>1956880</c:v>
                </c:pt>
                <c:pt idx="3">
                  <c:v>2191510</c:v>
                </c:pt>
                <c:pt idx="4">
                  <c:v>2309529</c:v>
                </c:pt>
                <c:pt idx="5">
                  <c:v>2368893</c:v>
                </c:pt>
                <c:pt idx="6">
                  <c:v>2398753</c:v>
                </c:pt>
                <c:pt idx="7">
                  <c:v>2398753</c:v>
                </c:pt>
                <c:pt idx="8">
                  <c:v>2398753</c:v>
                </c:pt>
                <c:pt idx="9">
                  <c:v>2398753</c:v>
                </c:pt>
                <c:pt idx="10">
                  <c:v>2398753</c:v>
                </c:pt>
                <c:pt idx="11">
                  <c:v>2398753</c:v>
                </c:pt>
                <c:pt idx="12">
                  <c:v>2398753</c:v>
                </c:pt>
                <c:pt idx="13">
                  <c:v>2398753</c:v>
                </c:pt>
                <c:pt idx="14">
                  <c:v>2398753</c:v>
                </c:pt>
                <c:pt idx="15">
                  <c:v>2398753</c:v>
                </c:pt>
                <c:pt idx="16">
                  <c:v>2398753</c:v>
                </c:pt>
                <c:pt idx="17">
                  <c:v>2398753</c:v>
                </c:pt>
                <c:pt idx="18">
                  <c:v>2398753</c:v>
                </c:pt>
                <c:pt idx="19">
                  <c:v>2398753</c:v>
                </c:pt>
                <c:pt idx="20">
                  <c:v>2398753</c:v>
                </c:pt>
                <c:pt idx="21">
                  <c:v>2398753</c:v>
                </c:pt>
                <c:pt idx="22">
                  <c:v>2398753</c:v>
                </c:pt>
                <c:pt idx="23">
                  <c:v>2398753</c:v>
                </c:pt>
                <c:pt idx="24">
                  <c:v>2398753</c:v>
                </c:pt>
              </c:numCache>
            </c:numRef>
          </c:val>
          <c:extLst>
            <c:ext xmlns:c16="http://schemas.microsoft.com/office/drawing/2014/chart" uri="{C3380CC4-5D6E-409C-BE32-E72D297353CC}">
              <c16:uniqueId val="{00000001-4C7D-4D0D-BB1F-4EF7FBBB1B37}"/>
            </c:ext>
          </c:extLst>
        </c:ser>
        <c:dLbls>
          <c:showLegendKey val="0"/>
          <c:showVal val="0"/>
          <c:showCatName val="0"/>
          <c:showSerName val="0"/>
          <c:showPercent val="0"/>
          <c:showBubbleSize val="0"/>
        </c:dLbls>
        <c:axId val="1990209472"/>
        <c:axId val="1990204576"/>
      </c:areaChart>
      <c:catAx>
        <c:axId val="1990209472"/>
        <c:scaling>
          <c:orientation val="minMax"/>
        </c:scaling>
        <c:delete val="0"/>
        <c:axPos val="b"/>
        <c:numFmt formatCode="0"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990204576"/>
        <c:crosses val="autoZero"/>
        <c:auto val="1"/>
        <c:lblAlgn val="ctr"/>
        <c:lblOffset val="100"/>
        <c:noMultiLvlLbl val="0"/>
      </c:catAx>
      <c:valAx>
        <c:axId val="1990204576"/>
        <c:scaling>
          <c:orientation val="minMax"/>
        </c:scaling>
        <c:delete val="1"/>
        <c:axPos val="l"/>
        <c:majorGridlines>
          <c:spPr>
            <a:ln w="9525" cap="flat" cmpd="sng" algn="ctr">
              <a:noFill/>
              <a:round/>
            </a:ln>
            <a:effectLst/>
          </c:spPr>
        </c:majorGridlines>
        <c:numFmt formatCode="&quot;$&quot;#,##0" sourceLinked="0"/>
        <c:majorTickMark val="out"/>
        <c:minorTickMark val="none"/>
        <c:tickLblPos val="nextTo"/>
        <c:crossAx val="1990209472"/>
        <c:crosses val="autoZero"/>
        <c:crossBetween val="midCat"/>
      </c:valAx>
      <c:spPr>
        <a:noFill/>
        <a:ln>
          <a:noFill/>
        </a:ln>
        <a:effectLst/>
      </c:spPr>
    </c:plotArea>
    <c:legend>
      <c:legendPos val="t"/>
      <c:layout>
        <c:manualLayout>
          <c:xMode val="edge"/>
          <c:yMode val="edge"/>
          <c:x val="2.7823908375089471E-2"/>
          <c:y val="3.1485050382688185E-3"/>
          <c:w val="0.9"/>
          <c:h val="6.758851384835637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82795698924734E-2"/>
          <c:y val="2.4092900685801371E-2"/>
          <c:w val="0.92102150537634409"/>
          <c:h val="0.87772860045720102"/>
        </c:manualLayout>
      </c:layout>
      <c:areaChart>
        <c:grouping val="standard"/>
        <c:varyColors val="0"/>
        <c:ser>
          <c:idx val="0"/>
          <c:order val="0"/>
          <c:tx>
            <c:strRef>
              <c:f>Sheet1!$B$1</c:f>
              <c:strCache>
                <c:ptCount val="1"/>
                <c:pt idx="0">
                  <c:v>Death Benefit</c:v>
                </c:pt>
              </c:strCache>
            </c:strRef>
          </c:tx>
          <c:spPr>
            <a:solidFill>
              <a:srgbClr val="3A6F8F"/>
            </a:solidFill>
            <a:ln>
              <a:solidFill>
                <a:schemeClr val="accent3">
                  <a:lumMod val="5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Sheet1!$A$2:$A$26</c:f>
              <c:numCache>
                <c:formatCode>0</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Sheet1!$B$2:$B$26</c:f>
              <c:numCache>
                <c:formatCode>General</c:formatCode>
                <c:ptCount val="25"/>
                <c:pt idx="0">
                  <c:v>10500000</c:v>
                </c:pt>
                <c:pt idx="1">
                  <c:v>10500000</c:v>
                </c:pt>
                <c:pt idx="2">
                  <c:v>10500000</c:v>
                </c:pt>
                <c:pt idx="3">
                  <c:v>10500000</c:v>
                </c:pt>
                <c:pt idx="4">
                  <c:v>10500000</c:v>
                </c:pt>
                <c:pt idx="5">
                  <c:v>10500000</c:v>
                </c:pt>
                <c:pt idx="6">
                  <c:v>10500000</c:v>
                </c:pt>
                <c:pt idx="7">
                  <c:v>10500000</c:v>
                </c:pt>
                <c:pt idx="8">
                  <c:v>10500000</c:v>
                </c:pt>
                <c:pt idx="9">
                  <c:v>10500000</c:v>
                </c:pt>
                <c:pt idx="10">
                  <c:v>10500000</c:v>
                </c:pt>
                <c:pt idx="11">
                  <c:v>10500000</c:v>
                </c:pt>
                <c:pt idx="12">
                  <c:v>10500000</c:v>
                </c:pt>
                <c:pt idx="13">
                  <c:v>10500000</c:v>
                </c:pt>
                <c:pt idx="14">
                  <c:v>10500000</c:v>
                </c:pt>
                <c:pt idx="15">
                  <c:v>10500000</c:v>
                </c:pt>
                <c:pt idx="16">
                  <c:v>10500000</c:v>
                </c:pt>
                <c:pt idx="17">
                  <c:v>10500000</c:v>
                </c:pt>
                <c:pt idx="18">
                  <c:v>10500000</c:v>
                </c:pt>
                <c:pt idx="19">
                  <c:v>10500000</c:v>
                </c:pt>
                <c:pt idx="20">
                  <c:v>10500000</c:v>
                </c:pt>
                <c:pt idx="21">
                  <c:v>10500000</c:v>
                </c:pt>
                <c:pt idx="22">
                  <c:v>10500000</c:v>
                </c:pt>
                <c:pt idx="23">
                  <c:v>10500000</c:v>
                </c:pt>
                <c:pt idx="24">
                  <c:v>10500000</c:v>
                </c:pt>
              </c:numCache>
            </c:numRef>
          </c:val>
          <c:extLst>
            <c:ext xmlns:c16="http://schemas.microsoft.com/office/drawing/2014/chart" uri="{C3380CC4-5D6E-409C-BE32-E72D297353CC}">
              <c16:uniqueId val="{00000000-4C7D-4D0D-BB1F-4EF7FBBB1B37}"/>
            </c:ext>
          </c:extLst>
        </c:ser>
        <c:ser>
          <c:idx val="3"/>
          <c:order val="1"/>
          <c:tx>
            <c:strRef>
              <c:f>Sheet1!$E$1</c:f>
              <c:strCache>
                <c:ptCount val="1"/>
                <c:pt idx="0">
                  <c:v>Cash Gift &amp; Endowment Distributions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Sheet1!$A$2:$A$26</c:f>
              <c:numCache>
                <c:formatCode>0</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Sheet1!$E$2:$E$26</c:f>
              <c:numCache>
                <c:formatCode>General</c:formatCode>
                <c:ptCount val="25"/>
                <c:pt idx="0">
                  <c:v>210000</c:v>
                </c:pt>
                <c:pt idx="1">
                  <c:v>430000</c:v>
                </c:pt>
                <c:pt idx="2">
                  <c:v>660000</c:v>
                </c:pt>
                <c:pt idx="3">
                  <c:v>900000</c:v>
                </c:pt>
                <c:pt idx="4">
                  <c:v>1150000</c:v>
                </c:pt>
                <c:pt idx="5">
                  <c:v>1410000</c:v>
                </c:pt>
                <c:pt idx="6">
                  <c:v>1680000</c:v>
                </c:pt>
                <c:pt idx="7">
                  <c:v>1960000</c:v>
                </c:pt>
                <c:pt idx="8">
                  <c:v>2250000</c:v>
                </c:pt>
                <c:pt idx="9">
                  <c:v>2550000</c:v>
                </c:pt>
                <c:pt idx="10">
                  <c:v>2860000</c:v>
                </c:pt>
                <c:pt idx="11">
                  <c:v>3180000</c:v>
                </c:pt>
                <c:pt idx="12">
                  <c:v>3510000</c:v>
                </c:pt>
                <c:pt idx="13">
                  <c:v>3850000</c:v>
                </c:pt>
                <c:pt idx="14">
                  <c:v>4200000</c:v>
                </c:pt>
                <c:pt idx="15">
                  <c:v>4560000</c:v>
                </c:pt>
                <c:pt idx="16">
                  <c:v>4930000</c:v>
                </c:pt>
                <c:pt idx="17">
                  <c:v>5310000</c:v>
                </c:pt>
                <c:pt idx="18">
                  <c:v>5700000</c:v>
                </c:pt>
                <c:pt idx="19">
                  <c:v>6100000</c:v>
                </c:pt>
                <c:pt idx="20">
                  <c:v>6510000</c:v>
                </c:pt>
                <c:pt idx="21">
                  <c:v>6930000</c:v>
                </c:pt>
                <c:pt idx="22">
                  <c:v>7360000</c:v>
                </c:pt>
                <c:pt idx="23">
                  <c:v>7800000</c:v>
                </c:pt>
                <c:pt idx="24">
                  <c:v>8250000</c:v>
                </c:pt>
              </c:numCache>
            </c:numRef>
          </c:val>
          <c:extLst>
            <c:ext xmlns:c16="http://schemas.microsoft.com/office/drawing/2014/chart" uri="{C3380CC4-5D6E-409C-BE32-E72D297353CC}">
              <c16:uniqueId val="{00000001-EAF3-4F27-8762-D72D0D51121B}"/>
            </c:ext>
          </c:extLst>
        </c:ser>
        <c:ser>
          <c:idx val="1"/>
          <c:order val="2"/>
          <c:tx>
            <c:strRef>
              <c:f>Sheet1!$C$1</c:f>
              <c:strCache>
                <c:ptCount val="1"/>
                <c:pt idx="0">
                  <c:v>Annual Gifts</c:v>
                </c:pt>
              </c:strCache>
            </c:strRef>
          </c:tx>
          <c:spPr>
            <a:solidFill>
              <a:schemeClr val="accent4">
                <a:lumMod val="40000"/>
                <a:lumOff val="60000"/>
              </a:schemeClr>
            </a:solid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5.1075268817204304E-2"/>
                  <c:y val="-1.2096774193548387E-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Fira Sans Medium" panose="020B0503050000020004" pitchFamily="34" charset="0"/>
                      <a:ea typeface="Fira Sans Medium" panose="020B0503050000020004"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3-4C7D-4D0D-BB1F-4EF7FBBB1B37}"/>
                </c:ext>
              </c:extLst>
            </c:dLbl>
            <c:dLbl>
              <c:idx val="1"/>
              <c:delete val="1"/>
              <c:extLst>
                <c:ext xmlns:c15="http://schemas.microsoft.com/office/drawing/2012/chart" uri="{CE6537A1-D6FC-4f65-9D91-7224C49458BB}"/>
                <c:ext xmlns:c16="http://schemas.microsoft.com/office/drawing/2014/chart" uri="{C3380CC4-5D6E-409C-BE32-E72D297353CC}">
                  <c16:uniqueId val="{00000030-4C7D-4D0D-BB1F-4EF7FBBB1B37}"/>
                </c:ext>
              </c:extLst>
            </c:dLbl>
            <c:dLbl>
              <c:idx val="2"/>
              <c:delete val="1"/>
              <c:extLst>
                <c:ext xmlns:c15="http://schemas.microsoft.com/office/drawing/2012/chart" uri="{CE6537A1-D6FC-4f65-9D91-7224C49458BB}"/>
                <c:ext xmlns:c16="http://schemas.microsoft.com/office/drawing/2014/chart" uri="{C3380CC4-5D6E-409C-BE32-E72D297353CC}">
                  <c16:uniqueId val="{0000002F-4C7D-4D0D-BB1F-4EF7FBBB1B37}"/>
                </c:ext>
              </c:extLst>
            </c:dLbl>
            <c:dLbl>
              <c:idx val="3"/>
              <c:delete val="1"/>
              <c:extLst>
                <c:ext xmlns:c15="http://schemas.microsoft.com/office/drawing/2012/chart" uri="{CE6537A1-D6FC-4f65-9D91-7224C49458BB}"/>
                <c:ext xmlns:c16="http://schemas.microsoft.com/office/drawing/2014/chart" uri="{C3380CC4-5D6E-409C-BE32-E72D297353CC}">
                  <c16:uniqueId val="{0000002E-4C7D-4D0D-BB1F-4EF7FBBB1B37}"/>
                </c:ext>
              </c:extLst>
            </c:dLbl>
            <c:dLbl>
              <c:idx val="4"/>
              <c:delete val="1"/>
              <c:extLst>
                <c:ext xmlns:c15="http://schemas.microsoft.com/office/drawing/2012/chart" uri="{CE6537A1-D6FC-4f65-9D91-7224C49458BB}"/>
                <c:ext xmlns:c16="http://schemas.microsoft.com/office/drawing/2014/chart" uri="{C3380CC4-5D6E-409C-BE32-E72D297353CC}">
                  <c16:uniqueId val="{0000002D-4C7D-4D0D-BB1F-4EF7FBBB1B37}"/>
                </c:ext>
              </c:extLst>
            </c:dLbl>
            <c:dLbl>
              <c:idx val="5"/>
              <c:delete val="1"/>
              <c:extLst>
                <c:ext xmlns:c15="http://schemas.microsoft.com/office/drawing/2012/chart" uri="{CE6537A1-D6FC-4f65-9D91-7224C49458BB}"/>
                <c:ext xmlns:c16="http://schemas.microsoft.com/office/drawing/2014/chart" uri="{C3380CC4-5D6E-409C-BE32-E72D297353CC}">
                  <c16:uniqueId val="{0000002C-4C7D-4D0D-BB1F-4EF7FBBB1B37}"/>
                </c:ext>
              </c:extLst>
            </c:dLbl>
            <c:dLbl>
              <c:idx val="6"/>
              <c:delete val="1"/>
              <c:extLst>
                <c:ext xmlns:c15="http://schemas.microsoft.com/office/drawing/2012/chart" uri="{CE6537A1-D6FC-4f65-9D91-7224C49458BB}"/>
                <c:ext xmlns:c16="http://schemas.microsoft.com/office/drawing/2014/chart" uri="{C3380CC4-5D6E-409C-BE32-E72D297353CC}">
                  <c16:uniqueId val="{0000002B-4C7D-4D0D-BB1F-4EF7FBBB1B37}"/>
                </c:ext>
              </c:extLst>
            </c:dLbl>
            <c:dLbl>
              <c:idx val="7"/>
              <c:delete val="1"/>
              <c:extLst>
                <c:ext xmlns:c15="http://schemas.microsoft.com/office/drawing/2012/chart" uri="{CE6537A1-D6FC-4f65-9D91-7224C49458BB}"/>
                <c:ext xmlns:c16="http://schemas.microsoft.com/office/drawing/2014/chart" uri="{C3380CC4-5D6E-409C-BE32-E72D297353CC}">
                  <c16:uniqueId val="{0000002A-4C7D-4D0D-BB1F-4EF7FBBB1B37}"/>
                </c:ext>
              </c:extLst>
            </c:dLbl>
            <c:dLbl>
              <c:idx val="8"/>
              <c:delete val="1"/>
              <c:extLst>
                <c:ext xmlns:c15="http://schemas.microsoft.com/office/drawing/2012/chart" uri="{CE6537A1-D6FC-4f65-9D91-7224C49458BB}"/>
                <c:ext xmlns:c16="http://schemas.microsoft.com/office/drawing/2014/chart" uri="{C3380CC4-5D6E-409C-BE32-E72D297353CC}">
                  <c16:uniqueId val="{00000029-4C7D-4D0D-BB1F-4EF7FBBB1B37}"/>
                </c:ext>
              </c:extLst>
            </c:dLbl>
            <c:dLbl>
              <c:idx val="9"/>
              <c:delete val="1"/>
              <c:extLst>
                <c:ext xmlns:c15="http://schemas.microsoft.com/office/drawing/2012/chart" uri="{CE6537A1-D6FC-4f65-9D91-7224C49458BB}"/>
                <c:ext xmlns:c16="http://schemas.microsoft.com/office/drawing/2014/chart" uri="{C3380CC4-5D6E-409C-BE32-E72D297353CC}">
                  <c16:uniqueId val="{00000028-4C7D-4D0D-BB1F-4EF7FBBB1B37}"/>
                </c:ext>
              </c:extLst>
            </c:dLbl>
            <c:dLbl>
              <c:idx val="10"/>
              <c:delete val="1"/>
              <c:extLst>
                <c:ext xmlns:c15="http://schemas.microsoft.com/office/drawing/2012/chart" uri="{CE6537A1-D6FC-4f65-9D91-7224C49458BB}"/>
                <c:ext xmlns:c16="http://schemas.microsoft.com/office/drawing/2014/chart" uri="{C3380CC4-5D6E-409C-BE32-E72D297353CC}">
                  <c16:uniqueId val="{00000027-4C7D-4D0D-BB1F-4EF7FBBB1B37}"/>
                </c:ext>
              </c:extLst>
            </c:dLbl>
            <c:dLbl>
              <c:idx val="11"/>
              <c:delete val="1"/>
              <c:extLst>
                <c:ext xmlns:c15="http://schemas.microsoft.com/office/drawing/2012/chart" uri="{CE6537A1-D6FC-4f65-9D91-7224C49458BB}"/>
                <c:ext xmlns:c16="http://schemas.microsoft.com/office/drawing/2014/chart" uri="{C3380CC4-5D6E-409C-BE32-E72D297353CC}">
                  <c16:uniqueId val="{00000026-4C7D-4D0D-BB1F-4EF7FBBB1B37}"/>
                </c:ext>
              </c:extLst>
            </c:dLbl>
            <c:dLbl>
              <c:idx val="12"/>
              <c:layout>
                <c:manualLayout>
                  <c:x val="8.0645161290322578E-3"/>
                  <c:y val="-5.2419354838709679E-2"/>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Fira Sans Medium" panose="020B0503050000020004" pitchFamily="34" charset="0"/>
                      <a:ea typeface="Fira Sans Medium" panose="020B0503050000020004"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1-4C7D-4D0D-BB1F-4EF7FBBB1B37}"/>
                </c:ext>
              </c:extLst>
            </c:dLbl>
            <c:dLbl>
              <c:idx val="13"/>
              <c:delete val="1"/>
              <c:extLst>
                <c:ext xmlns:c15="http://schemas.microsoft.com/office/drawing/2012/chart" uri="{CE6537A1-D6FC-4f65-9D91-7224C49458BB}"/>
                <c:ext xmlns:c16="http://schemas.microsoft.com/office/drawing/2014/chart" uri="{C3380CC4-5D6E-409C-BE32-E72D297353CC}">
                  <c16:uniqueId val="{00000025-4C7D-4D0D-BB1F-4EF7FBBB1B37}"/>
                </c:ext>
              </c:extLst>
            </c:dLbl>
            <c:dLbl>
              <c:idx val="14"/>
              <c:delete val="1"/>
              <c:extLst>
                <c:ext xmlns:c15="http://schemas.microsoft.com/office/drawing/2012/chart" uri="{CE6537A1-D6FC-4f65-9D91-7224C49458BB}"/>
                <c:ext xmlns:c16="http://schemas.microsoft.com/office/drawing/2014/chart" uri="{C3380CC4-5D6E-409C-BE32-E72D297353CC}">
                  <c16:uniqueId val="{00000024-4C7D-4D0D-BB1F-4EF7FBBB1B37}"/>
                </c:ext>
              </c:extLst>
            </c:dLbl>
            <c:dLbl>
              <c:idx val="15"/>
              <c:delete val="1"/>
              <c:extLst>
                <c:ext xmlns:c15="http://schemas.microsoft.com/office/drawing/2012/chart" uri="{CE6537A1-D6FC-4f65-9D91-7224C49458BB}"/>
                <c:ext xmlns:c16="http://schemas.microsoft.com/office/drawing/2014/chart" uri="{C3380CC4-5D6E-409C-BE32-E72D297353CC}">
                  <c16:uniqueId val="{00000023-4C7D-4D0D-BB1F-4EF7FBBB1B37}"/>
                </c:ext>
              </c:extLst>
            </c:dLbl>
            <c:dLbl>
              <c:idx val="16"/>
              <c:delete val="1"/>
              <c:extLst>
                <c:ext xmlns:c15="http://schemas.microsoft.com/office/drawing/2012/chart" uri="{CE6537A1-D6FC-4f65-9D91-7224C49458BB}"/>
                <c:ext xmlns:c16="http://schemas.microsoft.com/office/drawing/2014/chart" uri="{C3380CC4-5D6E-409C-BE32-E72D297353CC}">
                  <c16:uniqueId val="{00000022-4C7D-4D0D-BB1F-4EF7FBBB1B37}"/>
                </c:ext>
              </c:extLst>
            </c:dLbl>
            <c:dLbl>
              <c:idx val="17"/>
              <c:delete val="1"/>
              <c:extLst>
                <c:ext xmlns:c15="http://schemas.microsoft.com/office/drawing/2012/chart" uri="{CE6537A1-D6FC-4f65-9D91-7224C49458BB}"/>
                <c:ext xmlns:c16="http://schemas.microsoft.com/office/drawing/2014/chart" uri="{C3380CC4-5D6E-409C-BE32-E72D297353CC}">
                  <c16:uniqueId val="{00000021-4C7D-4D0D-BB1F-4EF7FBBB1B37}"/>
                </c:ext>
              </c:extLst>
            </c:dLbl>
            <c:dLbl>
              <c:idx val="18"/>
              <c:delete val="1"/>
              <c:extLst>
                <c:ext xmlns:c15="http://schemas.microsoft.com/office/drawing/2012/chart" uri="{CE6537A1-D6FC-4f65-9D91-7224C49458BB}"/>
                <c:ext xmlns:c16="http://schemas.microsoft.com/office/drawing/2014/chart" uri="{C3380CC4-5D6E-409C-BE32-E72D297353CC}">
                  <c16:uniqueId val="{00000020-4C7D-4D0D-BB1F-4EF7FBBB1B37}"/>
                </c:ext>
              </c:extLst>
            </c:dLbl>
            <c:dLbl>
              <c:idx val="19"/>
              <c:delete val="1"/>
              <c:extLst>
                <c:ext xmlns:c15="http://schemas.microsoft.com/office/drawing/2012/chart" uri="{CE6537A1-D6FC-4f65-9D91-7224C49458BB}"/>
                <c:ext xmlns:c16="http://schemas.microsoft.com/office/drawing/2014/chart" uri="{C3380CC4-5D6E-409C-BE32-E72D297353CC}">
                  <c16:uniqueId val="{0000001F-4C7D-4D0D-BB1F-4EF7FBBB1B37}"/>
                </c:ext>
              </c:extLst>
            </c:dLbl>
            <c:dLbl>
              <c:idx val="20"/>
              <c:delete val="1"/>
              <c:extLst>
                <c:ext xmlns:c15="http://schemas.microsoft.com/office/drawing/2012/chart" uri="{CE6537A1-D6FC-4f65-9D91-7224C49458BB}"/>
                <c:ext xmlns:c16="http://schemas.microsoft.com/office/drawing/2014/chart" uri="{C3380CC4-5D6E-409C-BE32-E72D297353CC}">
                  <c16:uniqueId val="{0000001E-4C7D-4D0D-BB1F-4EF7FBBB1B37}"/>
                </c:ext>
              </c:extLst>
            </c:dLbl>
            <c:dLbl>
              <c:idx val="21"/>
              <c:delete val="1"/>
              <c:extLst>
                <c:ext xmlns:c15="http://schemas.microsoft.com/office/drawing/2012/chart" uri="{CE6537A1-D6FC-4f65-9D91-7224C49458BB}"/>
                <c:ext xmlns:c16="http://schemas.microsoft.com/office/drawing/2014/chart" uri="{C3380CC4-5D6E-409C-BE32-E72D297353CC}">
                  <c16:uniqueId val="{0000001D-4C7D-4D0D-BB1F-4EF7FBBB1B37}"/>
                </c:ext>
              </c:extLst>
            </c:dLbl>
            <c:dLbl>
              <c:idx val="22"/>
              <c:delete val="1"/>
              <c:extLst>
                <c:ext xmlns:c15="http://schemas.microsoft.com/office/drawing/2012/chart" uri="{CE6537A1-D6FC-4f65-9D91-7224C49458BB}"/>
                <c:ext xmlns:c16="http://schemas.microsoft.com/office/drawing/2014/chart" uri="{C3380CC4-5D6E-409C-BE32-E72D297353CC}">
                  <c16:uniqueId val="{0000001C-4C7D-4D0D-BB1F-4EF7FBBB1B37}"/>
                </c:ext>
              </c:extLst>
            </c:dLbl>
            <c:dLbl>
              <c:idx val="23"/>
              <c:delete val="1"/>
              <c:extLst>
                <c:ext xmlns:c15="http://schemas.microsoft.com/office/drawing/2012/chart" uri="{CE6537A1-D6FC-4f65-9D91-7224C49458BB}"/>
                <c:ext xmlns:c16="http://schemas.microsoft.com/office/drawing/2014/chart" uri="{C3380CC4-5D6E-409C-BE32-E72D297353CC}">
                  <c16:uniqueId val="{0000001B-4C7D-4D0D-BB1F-4EF7FBBB1B37}"/>
                </c:ext>
              </c:extLst>
            </c:dLbl>
            <c:dLbl>
              <c:idx val="24"/>
              <c:layout>
                <c:manualLayout>
                  <c:x val="-3.4946236559139983E-2"/>
                  <c:y val="-0.10887096774193548"/>
                </c:manualLayout>
              </c:layout>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Fira Sans Medium" panose="020B0503050000020004" pitchFamily="34" charset="0"/>
                      <a:ea typeface="Fira Sans Medium" panose="020B0503050000020004" pitchFamily="34"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32-4C7D-4D0D-BB1F-4EF7FBBB1B37}"/>
                </c:ext>
              </c:extLst>
            </c:dLbl>
            <c:numFmt formatCode="&quot;$&quot;#,##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Fira Sans Medium" panose="020B0503050000020004" pitchFamily="34" charset="0"/>
                    <a:ea typeface="Fira Sans Medium" panose="020B05030500000200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Sheet1!$A$2:$A$26</c:f>
              <c:numCache>
                <c:formatCode>0</c:formatCode>
                <c:ptCount val="2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numCache>
            </c:numRef>
          </c:cat>
          <c:val>
            <c:numRef>
              <c:f>Sheet1!$C$2:$C$26</c:f>
              <c:numCache>
                <c:formatCode>General</c:formatCode>
                <c:ptCount val="25"/>
                <c:pt idx="0">
                  <c:v>200000</c:v>
                </c:pt>
                <c:pt idx="1">
                  <c:v>400000</c:v>
                </c:pt>
                <c:pt idx="2">
                  <c:v>600000</c:v>
                </c:pt>
                <c:pt idx="3">
                  <c:v>800000</c:v>
                </c:pt>
                <c:pt idx="4">
                  <c:v>1000000</c:v>
                </c:pt>
                <c:pt idx="5">
                  <c:v>1200000</c:v>
                </c:pt>
                <c:pt idx="6">
                  <c:v>1400000</c:v>
                </c:pt>
                <c:pt idx="7">
                  <c:v>1600000</c:v>
                </c:pt>
                <c:pt idx="8">
                  <c:v>1800000</c:v>
                </c:pt>
                <c:pt idx="9">
                  <c:v>2000000</c:v>
                </c:pt>
                <c:pt idx="10">
                  <c:v>2200000</c:v>
                </c:pt>
                <c:pt idx="11">
                  <c:v>2400000</c:v>
                </c:pt>
                <c:pt idx="12">
                  <c:v>2600000</c:v>
                </c:pt>
                <c:pt idx="13">
                  <c:v>2800000</c:v>
                </c:pt>
                <c:pt idx="14">
                  <c:v>3000000</c:v>
                </c:pt>
                <c:pt idx="15">
                  <c:v>3200000</c:v>
                </c:pt>
                <c:pt idx="16">
                  <c:v>3400000</c:v>
                </c:pt>
                <c:pt idx="17">
                  <c:v>3600000</c:v>
                </c:pt>
                <c:pt idx="18">
                  <c:v>3800000</c:v>
                </c:pt>
                <c:pt idx="19">
                  <c:v>4000000</c:v>
                </c:pt>
                <c:pt idx="20">
                  <c:v>4200000</c:v>
                </c:pt>
                <c:pt idx="21">
                  <c:v>4400000</c:v>
                </c:pt>
                <c:pt idx="22">
                  <c:v>4600000</c:v>
                </c:pt>
                <c:pt idx="23">
                  <c:v>4800000</c:v>
                </c:pt>
                <c:pt idx="24">
                  <c:v>5000000</c:v>
                </c:pt>
              </c:numCache>
            </c:numRef>
          </c:val>
          <c:extLst>
            <c:ext xmlns:c16="http://schemas.microsoft.com/office/drawing/2014/chart" uri="{C3380CC4-5D6E-409C-BE32-E72D297353CC}">
              <c16:uniqueId val="{00000001-4C7D-4D0D-BB1F-4EF7FBBB1B37}"/>
            </c:ext>
          </c:extLst>
        </c:ser>
        <c:dLbls>
          <c:showLegendKey val="0"/>
          <c:showVal val="0"/>
          <c:showCatName val="0"/>
          <c:showSerName val="0"/>
          <c:showPercent val="0"/>
          <c:showBubbleSize val="0"/>
        </c:dLbls>
        <c:axId val="1990209472"/>
        <c:axId val="1990204576"/>
      </c:areaChart>
      <c:catAx>
        <c:axId val="1990209472"/>
        <c:scaling>
          <c:orientation val="minMax"/>
        </c:scaling>
        <c:delete val="0"/>
        <c:axPos val="b"/>
        <c:numFmt formatCode="0"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Fira Sans" panose="020B0503050000020004" pitchFamily="34" charset="0"/>
                <a:ea typeface="Fira Sans" panose="020B0503050000020004" pitchFamily="34" charset="0"/>
                <a:cs typeface="+mn-cs"/>
              </a:defRPr>
            </a:pPr>
            <a:endParaRPr lang="en-US"/>
          </a:p>
        </c:txPr>
        <c:crossAx val="1990204576"/>
        <c:crosses val="autoZero"/>
        <c:auto val="1"/>
        <c:lblAlgn val="ctr"/>
        <c:lblOffset val="100"/>
        <c:noMultiLvlLbl val="0"/>
      </c:catAx>
      <c:valAx>
        <c:axId val="1990204576"/>
        <c:scaling>
          <c:orientation val="minMax"/>
        </c:scaling>
        <c:delete val="1"/>
        <c:axPos val="l"/>
        <c:majorGridlines>
          <c:spPr>
            <a:ln w="9525" cap="flat" cmpd="sng" algn="ctr">
              <a:noFill/>
              <a:round/>
            </a:ln>
            <a:effectLst/>
          </c:spPr>
        </c:majorGridlines>
        <c:numFmt formatCode="&quot;$&quot;#,##0" sourceLinked="0"/>
        <c:majorTickMark val="out"/>
        <c:minorTickMark val="none"/>
        <c:tickLblPos val="nextTo"/>
        <c:crossAx val="1990209472"/>
        <c:crosses val="autoZero"/>
        <c:crossBetween val="midCat"/>
      </c:valAx>
      <c:spPr>
        <a:noFill/>
        <a:ln>
          <a:noFill/>
        </a:ln>
        <a:effectLst/>
      </c:spPr>
    </c:plotArea>
    <c:legend>
      <c:legendPos val="t"/>
      <c:legendEntry>
        <c:idx val="0"/>
        <c:delete val="1"/>
      </c:legendEntry>
      <c:layout>
        <c:manualLayout>
          <c:xMode val="edge"/>
          <c:yMode val="edge"/>
          <c:x val="3.7147917699098809E-2"/>
          <c:y val="5.9092560982324759E-2"/>
          <c:w val="0.9"/>
          <c:h val="6.758851384835637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Fira Sans Medium" panose="020B0503050000020004" pitchFamily="34" charset="0"/>
              <a:ea typeface="Fira Sans Medium" panose="020B0503050000020004" pitchFamily="34" charset="0"/>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487" tIns="46244" rIns="92487" bIns="46244" rtlCol="0"/>
          <a:lstStyle>
            <a:lvl1pPr algn="r">
              <a:defRPr sz="1200"/>
            </a:lvl1pPr>
          </a:lstStyle>
          <a:p>
            <a:fld id="{27D1486E-83CD-4FE0-B8E9-682CCB6324F1}" type="datetimeFigureOut">
              <a:rPr lang="en-US" smtClean="0"/>
              <a:t>8/24/2020</a:t>
            </a:fld>
            <a:endParaRPr lang="en-US" dirty="0"/>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699" cy="461804"/>
          </a:xfrm>
          <a:prstGeom prst="rect">
            <a:avLst/>
          </a:prstGeom>
        </p:spPr>
        <p:txBody>
          <a:bodyPr vert="horz" lIns="92487" tIns="46244" rIns="92487" bIns="46244" rtlCol="0" anchor="b"/>
          <a:lstStyle>
            <a:lvl1pPr algn="r">
              <a:defRPr sz="1200"/>
            </a:lvl1pPr>
          </a:lstStyle>
          <a:p>
            <a:fld id="{693A2003-4C58-4E21-AFFF-3C27E797F620}" type="slidenum">
              <a:rPr lang="en-US" smtClean="0"/>
              <a:t>‹#›</a:t>
            </a:fld>
            <a:endParaRPr lang="en-US" dirty="0"/>
          </a:p>
        </p:txBody>
      </p:sp>
    </p:spTree>
    <p:extLst>
      <p:ext uri="{BB962C8B-B14F-4D97-AF65-F5344CB8AC3E}">
        <p14:creationId xmlns:p14="http://schemas.microsoft.com/office/powerpoint/2010/main" val="78831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7" tIns="46244" rIns="92487" bIns="46244" rtlCol="0"/>
          <a:lstStyle>
            <a:lvl1pPr algn="r">
              <a:defRPr sz="1200"/>
            </a:lvl1pPr>
          </a:lstStyle>
          <a:p>
            <a:fld id="{BCA38A1D-2CEF-41ED-B8FF-FE898327BA4F}" type="datetimeFigureOut">
              <a:rPr lang="en-US" smtClean="0"/>
              <a:t>8/24/2020</a:t>
            </a:fld>
            <a:endParaRPr lang="en-US" dirty="0"/>
          </a:p>
        </p:txBody>
      </p:sp>
      <p:sp>
        <p:nvSpPr>
          <p:cNvPr id="4" name="Slide Image Placeholder 3"/>
          <p:cNvSpPr>
            <a:spLocks noGrp="1" noRot="1" noChangeAspect="1"/>
          </p:cNvSpPr>
          <p:nvPr>
            <p:ph type="sldImg" idx="2"/>
          </p:nvPr>
        </p:nvSpPr>
        <p:spPr>
          <a:xfrm>
            <a:off x="1233488" y="692150"/>
            <a:ext cx="448310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87" tIns="46244" rIns="92487" bIns="46244" rtlCol="0" anchor="b"/>
          <a:lstStyle>
            <a:lvl1pPr algn="r">
              <a:defRPr sz="1200"/>
            </a:lvl1pPr>
          </a:lstStyle>
          <a:p>
            <a:fld id="{D9072DC9-369B-4449-900D-0A8E130E89C8}" type="slidenum">
              <a:rPr lang="en-US" smtClean="0"/>
              <a:t>‹#›</a:t>
            </a:fld>
            <a:endParaRPr lang="en-US" dirty="0"/>
          </a:p>
        </p:txBody>
      </p:sp>
    </p:spTree>
    <p:extLst>
      <p:ext uri="{BB962C8B-B14F-4D97-AF65-F5344CB8AC3E}">
        <p14:creationId xmlns:p14="http://schemas.microsoft.com/office/powerpoint/2010/main" val="3398707719"/>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72DC9-369B-4449-900D-0A8E130E89C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1994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72DC9-369B-4449-900D-0A8E130E89C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4159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Copyright">
    <p:spTree>
      <p:nvGrpSpPr>
        <p:cNvPr id="1" name=""/>
        <p:cNvGrpSpPr/>
        <p:nvPr/>
      </p:nvGrpSpPr>
      <p:grpSpPr>
        <a:xfrm>
          <a:off x="0" y="0"/>
          <a:ext cx="0" cy="0"/>
          <a:chOff x="0" y="0"/>
          <a:chExt cx="0" cy="0"/>
        </a:xfrm>
      </p:grpSpPr>
      <p:sp>
        <p:nvSpPr>
          <p:cNvPr id="2" name="Rectangle 1"/>
          <p:cNvSpPr/>
          <p:nvPr userDrawn="1"/>
        </p:nvSpPr>
        <p:spPr>
          <a:xfrm>
            <a:off x="0" y="0"/>
            <a:ext cx="10058400" cy="7772400"/>
          </a:xfrm>
          <a:prstGeom prst="rect">
            <a:avLst/>
          </a:prstGeom>
          <a:solidFill>
            <a:srgbClr val="3A6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928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4507263" y="3101370"/>
            <a:ext cx="1018227" cy="1526252"/>
          </a:xfrm>
          <a:prstGeom prst="rect">
            <a:avLst/>
          </a:prstGeom>
          <a:noFill/>
        </p:spPr>
        <p:txBody>
          <a:bodyPr wrap="none" rtlCol="0">
            <a:spAutoFit/>
          </a:bodyPr>
          <a:lstStyle/>
          <a:p>
            <a:r>
              <a:rPr lang="en-US" sz="9318" dirty="0">
                <a:solidFill>
                  <a:schemeClr val="tx1">
                    <a:lumMod val="75000"/>
                    <a:lumOff val="25000"/>
                  </a:schemeClr>
                </a:solidFill>
                <a:latin typeface="Garamond" pitchFamily="18" charset="0"/>
              </a:rPr>
              <a:t>X</a:t>
            </a:r>
          </a:p>
        </p:txBody>
      </p:sp>
    </p:spTree>
    <p:extLst>
      <p:ext uri="{BB962C8B-B14F-4D97-AF65-F5344CB8AC3E}">
        <p14:creationId xmlns:p14="http://schemas.microsoft.com/office/powerpoint/2010/main" val="58543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93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6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a:t>
            </a:r>
            <a:fld id="{3BED7DC9-38E3-4E67-9DBC-BE31F4C51ABD}" type="slidenum">
              <a:rPr lang="en-US" smtClean="0"/>
              <a:pPr/>
              <a:t>‹#›</a:t>
            </a:fld>
            <a:r>
              <a:rPr lang="en-US"/>
              <a:t>-</a:t>
            </a:r>
            <a:endParaRPr lang="en-US" dirty="0"/>
          </a:p>
        </p:txBody>
      </p:sp>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1234005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4507263" y="3101370"/>
            <a:ext cx="1018227" cy="1526252"/>
          </a:xfrm>
          <a:prstGeom prst="rect">
            <a:avLst/>
          </a:prstGeom>
          <a:noFill/>
        </p:spPr>
        <p:txBody>
          <a:bodyPr wrap="none" rtlCol="0">
            <a:spAutoFit/>
          </a:bodyPr>
          <a:lstStyle/>
          <a:p>
            <a:r>
              <a:rPr lang="en-US" sz="9318" dirty="0">
                <a:solidFill>
                  <a:schemeClr val="tx1">
                    <a:lumMod val="75000"/>
                    <a:lumOff val="25000"/>
                  </a:schemeClr>
                </a:solidFill>
                <a:latin typeface="Garamond" pitchFamily="18" charset="0"/>
              </a:rPr>
              <a:t>X</a:t>
            </a:r>
          </a:p>
        </p:txBody>
      </p:sp>
    </p:spTree>
    <p:extLst>
      <p:ext uri="{BB962C8B-B14F-4D97-AF65-F5344CB8AC3E}">
        <p14:creationId xmlns:p14="http://schemas.microsoft.com/office/powerpoint/2010/main" val="2785489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674489-28BC-4AD1-80B7-04FD6173FD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4600" y="320135"/>
            <a:ext cx="5029200" cy="1021108"/>
          </a:xfrm>
          <a:prstGeom prst="rect">
            <a:avLst/>
          </a:prstGeom>
        </p:spPr>
      </p:pic>
    </p:spTree>
    <p:extLst>
      <p:ext uri="{BB962C8B-B14F-4D97-AF65-F5344CB8AC3E}">
        <p14:creationId xmlns:p14="http://schemas.microsoft.com/office/powerpoint/2010/main" val="2711883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M:\Graphics\Logos\WealthPoint Logos\Transparent Logos\WP_WealthPoint_with tag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2132" y="533401"/>
            <a:ext cx="3374136" cy="5342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19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lide Number Placeholder 19">
            <a:extLst>
              <a:ext uri="{FF2B5EF4-FFF2-40B4-BE49-F238E27FC236}">
                <a16:creationId xmlns:a16="http://schemas.microsoft.com/office/drawing/2014/main" id="{A1A73188-1BED-4B32-9B28-98FE215CF26C}"/>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47128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6" name="Slide Number Placeholder 19">
            <a:extLst>
              <a:ext uri="{FF2B5EF4-FFF2-40B4-BE49-F238E27FC236}">
                <a16:creationId xmlns:a16="http://schemas.microsoft.com/office/drawing/2014/main" id="{9A68EC9E-DC0B-43F0-ABBB-8213E503A545}"/>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1886274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Graphics">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7200" y="271992"/>
            <a:ext cx="914400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600"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165215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1515" y="413810"/>
            <a:ext cx="8675370" cy="150230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91515" y="2069042"/>
            <a:ext cx="8675370" cy="493151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1515" y="7203868"/>
            <a:ext cx="2263140" cy="413809"/>
          </a:xfrm>
          <a:prstGeom prst="rect">
            <a:avLst/>
          </a:prstGeom>
        </p:spPr>
        <p:txBody>
          <a:bodyPr/>
          <a:lstStyle/>
          <a:p>
            <a:fld id="{C764DE79-268F-4C1A-8933-263129D2AF90}" type="datetimeFigureOut">
              <a:rPr lang="en-US" dirty="0"/>
              <a:t>8/24/2020</a:t>
            </a:fld>
            <a:endParaRPr lang="en-US" dirty="0"/>
          </a:p>
        </p:txBody>
      </p:sp>
      <p:sp>
        <p:nvSpPr>
          <p:cNvPr id="5" name="Footer Placeholder 4"/>
          <p:cNvSpPr>
            <a:spLocks noGrp="1"/>
          </p:cNvSpPr>
          <p:nvPr>
            <p:ph type="ftr" sz="quarter" idx="11"/>
          </p:nvPr>
        </p:nvSpPr>
        <p:spPr>
          <a:xfrm>
            <a:off x="3331845" y="7203868"/>
            <a:ext cx="3394710" cy="413809"/>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3745" y="7203868"/>
            <a:ext cx="2263140" cy="413809"/>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663987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Copyright">
    <p:spTree>
      <p:nvGrpSpPr>
        <p:cNvPr id="1" name=""/>
        <p:cNvGrpSpPr/>
        <p:nvPr/>
      </p:nvGrpSpPr>
      <p:grpSpPr>
        <a:xfrm>
          <a:off x="0" y="0"/>
          <a:ext cx="0" cy="0"/>
          <a:chOff x="0" y="0"/>
          <a:chExt cx="0" cy="0"/>
        </a:xfrm>
      </p:grpSpPr>
      <p:sp>
        <p:nvSpPr>
          <p:cNvPr id="3" name="TextBox 2"/>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pic>
        <p:nvPicPr>
          <p:cNvPr id="6" name="Picture 8">
            <a:extLst>
              <a:ext uri="{FF2B5EF4-FFF2-40B4-BE49-F238E27FC236}">
                <a16:creationId xmlns:a16="http://schemas.microsoft.com/office/drawing/2014/main" id="{FA43401E-DB5C-42F9-AEA8-19F0F52EE5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38399F1C-CF10-41D5-ACC2-39C5A2A3A84F}"/>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19">
            <a:extLst>
              <a:ext uri="{FF2B5EF4-FFF2-40B4-BE49-F238E27FC236}">
                <a16:creationId xmlns:a16="http://schemas.microsoft.com/office/drawing/2014/main" id="{029EC548-4497-4B8B-8208-CF71EBD029C7}"/>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3069015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YS UP with Copyright">
    <p:spTree>
      <p:nvGrpSpPr>
        <p:cNvPr id="1" name=""/>
        <p:cNvGrpSpPr/>
        <p:nvPr/>
      </p:nvGrpSpPr>
      <p:grpSpPr>
        <a:xfrm>
          <a:off x="0" y="0"/>
          <a:ext cx="0" cy="0"/>
          <a:chOff x="0" y="0"/>
          <a:chExt cx="0" cy="0"/>
        </a:xfrm>
      </p:grpSpPr>
      <p:sp>
        <p:nvSpPr>
          <p:cNvPr id="4" name="TextBox 3"/>
          <p:cNvSpPr txBox="1"/>
          <p:nvPr userDrawn="1"/>
        </p:nvSpPr>
        <p:spPr>
          <a:xfrm>
            <a:off x="3031122" y="514291"/>
            <a:ext cx="3996159" cy="449482"/>
          </a:xfrm>
          <a:prstGeom prst="rect">
            <a:avLst/>
          </a:prstGeom>
          <a:noFill/>
        </p:spPr>
        <p:txBody>
          <a:bodyPr wrap="none" rtlCol="0">
            <a:spAutoFit/>
          </a:bodyPr>
          <a:lstStyle/>
          <a:p>
            <a:pPr algn="ctr"/>
            <a:r>
              <a:rPr lang="en-US" sz="2321" i="1" kern="0" dirty="0">
                <a:solidFill>
                  <a:prstClr val="black">
                    <a:lumMod val="75000"/>
                    <a:lumOff val="25000"/>
                  </a:prstClr>
                </a:solidFill>
                <a:latin typeface="Adobe Garamond Pro" pitchFamily="18" charset="0"/>
              </a:rPr>
              <a:t>Know your story</a:t>
            </a:r>
            <a:r>
              <a:rPr lang="en-US" sz="2321" i="1" kern="0" spc="-437" dirty="0">
                <a:solidFill>
                  <a:prstClr val="black">
                    <a:lumMod val="75000"/>
                    <a:lumOff val="25000"/>
                  </a:prstClr>
                </a:solidFill>
                <a:latin typeface="Adobe Garamond Pro" pitchFamily="18" charset="0"/>
              </a:rPr>
              <a:t>.</a:t>
            </a:r>
            <a:r>
              <a:rPr lang="en-US" sz="2321" i="1" kern="0" spc="-437" baseline="4000" dirty="0">
                <a:solidFill>
                  <a:prstClr val="black">
                    <a:lumMod val="75000"/>
                    <a:lumOff val="25000"/>
                  </a:prstClr>
                </a:solidFill>
                <a:latin typeface="Adobe Garamond Pro" pitchFamily="18" charset="0"/>
              </a:rPr>
              <a:t>™</a:t>
            </a:r>
            <a:r>
              <a:rPr lang="en-US" sz="2321" i="1" kern="0" dirty="0">
                <a:solidFill>
                  <a:prstClr val="black">
                    <a:lumMod val="75000"/>
                    <a:lumOff val="25000"/>
                  </a:prstClr>
                </a:solidFill>
                <a:latin typeface="Adobe Garamond Pro" pitchFamily="18" charset="0"/>
              </a:rPr>
              <a:t>  </a:t>
            </a:r>
            <a:r>
              <a:rPr lang="en-US" sz="2321" dirty="0">
                <a:solidFill>
                  <a:srgbClr val="0B4E78"/>
                </a:solidFill>
                <a:latin typeface="Garamond" pitchFamily="18" charset="0"/>
              </a:rPr>
              <a:t>Unique Process</a:t>
            </a:r>
          </a:p>
        </p:txBody>
      </p:sp>
      <p:sp>
        <p:nvSpPr>
          <p:cNvPr id="6" name="TextBox 5"/>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pic>
        <p:nvPicPr>
          <p:cNvPr id="8" name="Picture 8">
            <a:extLst>
              <a:ext uri="{FF2B5EF4-FFF2-40B4-BE49-F238E27FC236}">
                <a16:creationId xmlns:a16="http://schemas.microsoft.com/office/drawing/2014/main" id="{859F0BDD-774F-41F2-9816-DB981FFB09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7CFA6D8B-9B2B-43B7-B700-670ECBC64C44}"/>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9">
            <a:extLst>
              <a:ext uri="{FF2B5EF4-FFF2-40B4-BE49-F238E27FC236}">
                <a16:creationId xmlns:a16="http://schemas.microsoft.com/office/drawing/2014/main" id="{4E43B653-AF17-445A-B328-7F3151F81883}"/>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1886124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295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1219200" y="1813561"/>
            <a:ext cx="7863840" cy="512064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buSzPct val="110000"/>
              <a:buFontTx/>
              <a:buBlip>
                <a:blip r:embed="rId2"/>
              </a:buBlip>
              <a:defRPr sz="1553" b="0">
                <a:solidFill>
                  <a:schemeClr val="tx1">
                    <a:lumMod val="75000"/>
                    <a:lumOff val="25000"/>
                  </a:schemeClr>
                </a:solidFill>
                <a:latin typeface="Garamond" pitchFamily="18" charset="0"/>
              </a:defRPr>
            </a:lvl1pPr>
            <a:lvl2pPr marL="803456" indent="-247217">
              <a:buFont typeface="Garamond" pitchFamily="18" charset="0"/>
              <a:buChar char="─"/>
              <a:defRPr sz="1553" b="0">
                <a:solidFill>
                  <a:schemeClr val="tx1">
                    <a:lumMod val="75000"/>
                    <a:lumOff val="25000"/>
                  </a:schemeClr>
                </a:solidFill>
                <a:latin typeface="Garamond" pitchFamily="18" charset="0"/>
              </a:defRPr>
            </a:lvl2pPr>
            <a:lvl3pPr marL="1236087" indent="-197774">
              <a:buFont typeface="Arial" pitchFamily="34" charset="0"/>
              <a:buChar char="•"/>
              <a:defRPr sz="1553" b="0">
                <a:solidFill>
                  <a:schemeClr val="tx1">
                    <a:lumMod val="75000"/>
                    <a:lumOff val="25000"/>
                  </a:schemeClr>
                </a:solidFill>
                <a:latin typeface="Garamond" pitchFamily="18" charset="0"/>
              </a:defRPr>
            </a:lvl3pPr>
            <a:lvl4pPr marL="1730521" indent="-247217">
              <a:buSzPct val="110000"/>
              <a:buFont typeface="Garamond" pitchFamily="18" charset="0"/>
              <a:buChar char="◦"/>
              <a:defRPr sz="1553" b="0">
                <a:solidFill>
                  <a:schemeClr val="tx1">
                    <a:lumMod val="75000"/>
                    <a:lumOff val="25000"/>
                  </a:schemeClr>
                </a:solidFill>
                <a:latin typeface="Garamond" pitchFamily="18" charset="0"/>
              </a:defRPr>
            </a:lvl4pPr>
            <a:lvl5pPr marL="1977737" indent="0">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1"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7" name="TextBox 6"/>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pic>
        <p:nvPicPr>
          <p:cNvPr id="9" name="Picture 8">
            <a:extLst>
              <a:ext uri="{FF2B5EF4-FFF2-40B4-BE49-F238E27FC236}">
                <a16:creationId xmlns:a16="http://schemas.microsoft.com/office/drawing/2014/main" id="{3611843A-B118-471C-A8E6-4D1EE33B45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20153DB-6018-4DCD-8F71-9CC3DE94AD08}"/>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19">
            <a:extLst>
              <a:ext uri="{FF2B5EF4-FFF2-40B4-BE49-F238E27FC236}">
                <a16:creationId xmlns:a16="http://schemas.microsoft.com/office/drawing/2014/main" id="{93D77D26-E7A8-4E8F-BD09-3BC061DCF722}"/>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3326206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 Points Slide">
    <p:spTree>
      <p:nvGrpSpPr>
        <p:cNvPr id="1" name=""/>
        <p:cNvGrpSpPr/>
        <p:nvPr/>
      </p:nvGrpSpPr>
      <p:grpSpPr>
        <a:xfrm>
          <a:off x="0" y="0"/>
          <a:ext cx="0" cy="0"/>
          <a:chOff x="0" y="0"/>
          <a:chExt cx="0" cy="0"/>
        </a:xfrm>
      </p:grpSpPr>
      <p:sp>
        <p:nvSpPr>
          <p:cNvPr id="8" name="Title 1"/>
          <p:cNvSpPr>
            <a:spLocks noGrp="1"/>
          </p:cNvSpPr>
          <p:nvPr>
            <p:ph type="title"/>
          </p:nvPr>
        </p:nvSpPr>
        <p:spPr>
          <a:xfrm>
            <a:off x="0" y="-38382"/>
            <a:ext cx="10058400" cy="690880"/>
          </a:xfrm>
          <a:prstGeom prst="rect">
            <a:avLst/>
          </a:prstGeom>
        </p:spPr>
        <p:txBody>
          <a:bodyPr lIns="101882" tIns="50941" rIns="101882" bIns="50941"/>
          <a:lstStyle>
            <a:lvl1pPr algn="r">
              <a:spcBef>
                <a:spcPts val="649"/>
              </a:spcBef>
              <a:defRPr sz="2621" b="1" i="1" cap="small" baseline="0">
                <a:solidFill>
                  <a:schemeClr val="tx1"/>
                </a:solidFill>
                <a:latin typeface="Garamond" pitchFamily="18" charset="0"/>
              </a:defRPr>
            </a:lvl1pPr>
          </a:lstStyle>
          <a:p>
            <a:endParaRPr lang="en-US" dirty="0"/>
          </a:p>
        </p:txBody>
      </p:sp>
      <p:sp>
        <p:nvSpPr>
          <p:cNvPr id="10" name="Text Placeholder 2"/>
          <p:cNvSpPr>
            <a:spLocks noGrp="1"/>
          </p:cNvSpPr>
          <p:nvPr>
            <p:ph idx="1"/>
          </p:nvPr>
        </p:nvSpPr>
        <p:spPr bwMode="auto">
          <a:xfrm>
            <a:off x="922020" y="1381760"/>
            <a:ext cx="8214360" cy="595884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buSzPct val="110000"/>
              <a:buFontTx/>
              <a:buBlip>
                <a:blip r:embed="rId2"/>
              </a:buBlip>
              <a:defRPr sz="1747" b="0">
                <a:solidFill>
                  <a:schemeClr val="tx1"/>
                </a:solidFill>
                <a:latin typeface="Garamond" pitchFamily="18" charset="0"/>
              </a:defRPr>
            </a:lvl1pPr>
            <a:lvl2pPr marL="803456" indent="-276883">
              <a:buFont typeface="Garamond" pitchFamily="18" charset="0"/>
              <a:buChar char="─"/>
              <a:defRPr sz="1747" b="0">
                <a:solidFill>
                  <a:schemeClr val="tx1"/>
                </a:solidFill>
                <a:latin typeface="Garamond" pitchFamily="18" charset="0"/>
              </a:defRPr>
            </a:lvl2pPr>
            <a:lvl3pPr marL="1297890" indent="-276883">
              <a:buFont typeface="Courier New" pitchFamily="49" charset="0"/>
              <a:buChar char="o"/>
              <a:defRPr sz="1747" b="0">
                <a:solidFill>
                  <a:schemeClr val="tx1"/>
                </a:solidFill>
                <a:latin typeface="Garamond" pitchFamily="18" charset="0"/>
              </a:defRPr>
            </a:lvl3pPr>
            <a:lvl4pPr marL="1792324" indent="-276883">
              <a:buFont typeface="Arial" pitchFamily="34" charset="0"/>
              <a:buChar char="•"/>
              <a:defRPr sz="1747" b="0">
                <a:solidFill>
                  <a:schemeClr val="tx1"/>
                </a:solidFill>
                <a:latin typeface="Garamond" pitchFamily="18" charset="0"/>
              </a:defRPr>
            </a:lvl4pPr>
            <a:lvl5pPr marL="1977737" indent="0">
              <a:buFontTx/>
              <a:buNone/>
              <a:defRPr sz="1747" b="0">
                <a:solidFill>
                  <a:schemeClr val="tx1"/>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780565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2141221"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107834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bwMode="auto">
          <a:xfrm>
            <a:off x="457202" y="990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10"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Box 5">
            <a:extLst>
              <a:ext uri="{FF2B5EF4-FFF2-40B4-BE49-F238E27FC236}">
                <a16:creationId xmlns:a16="http://schemas.microsoft.com/office/drawing/2014/main" id="{F763A582-1B56-47D0-A071-3CC3F44E23F3}"/>
              </a:ext>
            </a:extLst>
          </p:cNvPr>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pic>
        <p:nvPicPr>
          <p:cNvPr id="11" name="Picture 8">
            <a:extLst>
              <a:ext uri="{FF2B5EF4-FFF2-40B4-BE49-F238E27FC236}">
                <a16:creationId xmlns:a16="http://schemas.microsoft.com/office/drawing/2014/main" id="{0D0AA769-7760-4608-9487-B049BD180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9308DBB9-1658-4FA9-B35B-BDEAEDC99078}"/>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19">
            <a:extLst>
              <a:ext uri="{FF2B5EF4-FFF2-40B4-BE49-F238E27FC236}">
                <a16:creationId xmlns:a16="http://schemas.microsoft.com/office/drawing/2014/main" id="{5F38F0A9-CF9D-40A0-9509-459124A97C5C}"/>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3994763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343400" y="6977063"/>
            <a:ext cx="1371600" cy="414338"/>
          </a:xfrm>
          <a:prstGeom prst="rect">
            <a:avLst/>
          </a:prstGeom>
        </p:spPr>
        <p:txBody>
          <a:bodyPr/>
          <a:lstStyle>
            <a:lvl1pPr algn="ctr">
              <a:defRPr sz="1100"/>
            </a:lvl1pPr>
          </a:lstStyle>
          <a:p>
            <a:r>
              <a:rPr lang="en-US"/>
              <a:t>-</a:t>
            </a:r>
            <a:fld id="{3BED7DC9-38E3-4E67-9DBC-BE31F4C51ABD}" type="slidenum">
              <a:rPr lang="en-US" smtClean="0"/>
              <a:pPr/>
              <a:t>‹#›</a:t>
            </a:fld>
            <a:r>
              <a:rPr lang="en-US"/>
              <a:t>-</a:t>
            </a:r>
            <a:endParaRPr lang="en-US" dirty="0"/>
          </a:p>
        </p:txBody>
      </p:sp>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686578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48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Graphic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1992"/>
            <a:ext cx="914400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600"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3" name="Text Placeholder 2"/>
          <p:cNvSpPr>
            <a:spLocks noGrp="1"/>
          </p:cNvSpPr>
          <p:nvPr>
            <p:ph idx="1"/>
          </p:nvPr>
        </p:nvSpPr>
        <p:spPr bwMode="auto">
          <a:xfrm>
            <a:off x="914400" y="1371600"/>
            <a:ext cx="8595360" cy="5760720"/>
          </a:xfrm>
          <a:prstGeom prst="rect">
            <a:avLst/>
          </a:prstGeom>
          <a:noFill/>
          <a:ln>
            <a:noFill/>
          </a:ln>
        </p:spPr>
        <p:txBody>
          <a:bodyPr vert="horz" wrap="square" lIns="91440" tIns="45720" rIns="91440" bIns="45720" numCol="1" anchor="t" anchorCtr="0" compatLnSpc="1">
            <a:prstTxWarp prst="textNoShape">
              <a:avLst/>
            </a:prstTxWarp>
          </a:bodyPr>
          <a:lstStyle>
            <a:lvl1pPr marL="285750" indent="-256032">
              <a:buSzPct val="110000"/>
              <a:buFontTx/>
              <a:buBlip>
                <a:blip r:embed="rId2"/>
              </a:buBlip>
              <a:defRPr sz="1600" b="0">
                <a:solidFill>
                  <a:schemeClr val="tx1">
                    <a:lumMod val="75000"/>
                    <a:lumOff val="25000"/>
                  </a:schemeClr>
                </a:solidFill>
                <a:latin typeface="Garamond" pitchFamily="18" charset="0"/>
              </a:defRPr>
            </a:lvl1pPr>
            <a:lvl2pPr marL="742950" indent="-256032">
              <a:buFont typeface="Garamond" pitchFamily="18" charset="0"/>
              <a:buChar char="―"/>
              <a:defRPr sz="1600" b="0">
                <a:solidFill>
                  <a:schemeClr val="tx1">
                    <a:lumMod val="75000"/>
                    <a:lumOff val="25000"/>
                  </a:schemeClr>
                </a:solidFill>
                <a:latin typeface="Garamond" pitchFamily="18" charset="0"/>
              </a:defRPr>
            </a:lvl2pPr>
            <a:lvl3pPr marL="1200150" indent="-256032">
              <a:buFont typeface="Courier New" pitchFamily="49" charset="0"/>
              <a:buChar char="o"/>
              <a:defRPr sz="1600" b="0">
                <a:solidFill>
                  <a:schemeClr val="tx1">
                    <a:lumMod val="75000"/>
                    <a:lumOff val="25000"/>
                  </a:schemeClr>
                </a:solidFill>
                <a:latin typeface="Garamond" pitchFamily="18" charset="0"/>
              </a:defRPr>
            </a:lvl3pPr>
            <a:lvl4pPr marL="1657350" indent="-256032">
              <a:buFont typeface="Arial" pitchFamily="34" charset="0"/>
              <a:buChar char="•"/>
              <a:defRPr sz="1600" b="0">
                <a:solidFill>
                  <a:schemeClr val="tx1">
                    <a:lumMod val="75000"/>
                    <a:lumOff val="25000"/>
                  </a:schemeClr>
                </a:solidFill>
                <a:latin typeface="Garamond" pitchFamily="18" charset="0"/>
              </a:defRPr>
            </a:lvl4pPr>
            <a:lvl5pPr marL="1828800" indent="0">
              <a:buFontTx/>
              <a:buNone/>
              <a:defRPr sz="1600"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40449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2807783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lank with Copy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854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19"/>
          <p:cNvSpPr>
            <a:spLocks noGrp="1"/>
          </p:cNvSpPr>
          <p:nvPr>
            <p:ph type="sldNum" sz="quarter" idx="4"/>
          </p:nvPr>
        </p:nvSpPr>
        <p:spPr>
          <a:xfrm>
            <a:off x="4343400" y="6900862"/>
            <a:ext cx="1371600" cy="414338"/>
          </a:xfrm>
          <a:prstGeom prst="rect">
            <a:avLst/>
          </a:prstGeom>
        </p:spPr>
        <p:txBody>
          <a:bodyPr vert="horz" lIns="91440" tIns="45720" rIns="91440" bIns="45720" rtlCol="0" anchor="ctr"/>
          <a:lstStyle>
            <a:lvl1pPr algn="ctr">
              <a:defRPr sz="1359">
                <a:solidFill>
                  <a:schemeClr val="tx1">
                    <a:tint val="75000"/>
                  </a:schemeClr>
                </a:solidFill>
                <a:latin typeface="Garamond" pitchFamily="18" charset="0"/>
              </a:defRPr>
            </a:lvl1pPr>
          </a:lstStyle>
          <a:p>
            <a:r>
              <a:rPr lang="en-US" dirty="0"/>
              <a:t>-</a:t>
            </a:r>
            <a:fld id="{3BED7DC9-38E3-4E67-9DBC-BE31F4C51ABD}" type="slidenum">
              <a:rPr lang="en-US" smtClean="0"/>
              <a:pPr/>
              <a:t>‹#›</a:t>
            </a:fld>
            <a:r>
              <a:rPr lang="en-US" dirty="0"/>
              <a:t>-</a:t>
            </a:r>
          </a:p>
        </p:txBody>
      </p:sp>
    </p:spTree>
    <p:extLst>
      <p:ext uri="{BB962C8B-B14F-4D97-AF65-F5344CB8AC3E}">
        <p14:creationId xmlns:p14="http://schemas.microsoft.com/office/powerpoint/2010/main" val="59648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a:t>
            </a:r>
            <a:fld id="{3BED7DC9-38E3-4E67-9DBC-BE31F4C51ABD}" type="slidenum">
              <a:rPr lang="en-US" smtClean="0"/>
              <a:pPr/>
              <a:t>‹#›</a:t>
            </a:fld>
            <a:r>
              <a:rPr lang="en-US"/>
              <a:t>-</a:t>
            </a:r>
            <a:endParaRPr lang="en-US" dirty="0"/>
          </a:p>
        </p:txBody>
      </p:sp>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178251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C06B-6B50-4CD4-8CF9-4A29F3FAB2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D7DDA-A923-4CEB-A26C-17FCDCC05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F8C9B3-BAEE-4CDD-8D59-7FC5853BF86A}"/>
              </a:ext>
            </a:extLst>
          </p:cNvPr>
          <p:cNvSpPr>
            <a:spLocks noGrp="1"/>
          </p:cNvSpPr>
          <p:nvPr>
            <p:ph type="dt" sz="half" idx="10"/>
          </p:nvPr>
        </p:nvSpPr>
        <p:spPr/>
        <p:txBody>
          <a:bodyPr/>
          <a:lstStyle/>
          <a:p>
            <a:fld id="{7D56E130-D915-46FE-A6D0-A7874BAFDA76}" type="datetimeFigureOut">
              <a:rPr lang="en-US" smtClean="0"/>
              <a:t>8/24/2020</a:t>
            </a:fld>
            <a:endParaRPr lang="en-US"/>
          </a:p>
        </p:txBody>
      </p:sp>
      <p:sp>
        <p:nvSpPr>
          <p:cNvPr id="5" name="Footer Placeholder 4">
            <a:extLst>
              <a:ext uri="{FF2B5EF4-FFF2-40B4-BE49-F238E27FC236}">
                <a16:creationId xmlns:a16="http://schemas.microsoft.com/office/drawing/2014/main" id="{6C750379-16B7-475C-BEB5-994DAB231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60F37-6660-42AE-B5E8-728FCCD65D79}"/>
              </a:ext>
            </a:extLst>
          </p:cNvPr>
          <p:cNvSpPr>
            <a:spLocks noGrp="1"/>
          </p:cNvSpPr>
          <p:nvPr>
            <p:ph type="sldNum" sz="quarter" idx="12"/>
          </p:nvPr>
        </p:nvSpPr>
        <p:spPr/>
        <p:txBody>
          <a:bodyPr/>
          <a:lstStyle/>
          <a:p>
            <a:fld id="{975321B3-89BB-4BAC-9B4B-A71BE2BC101E}" type="slidenum">
              <a:rPr lang="en-US" smtClean="0"/>
              <a:t>‹#›</a:t>
            </a:fld>
            <a:endParaRPr lang="en-US"/>
          </a:p>
        </p:txBody>
      </p:sp>
      <p:sp>
        <p:nvSpPr>
          <p:cNvPr id="7" name="Picture Placeholder 5">
            <a:extLst>
              <a:ext uri="{FF2B5EF4-FFF2-40B4-BE49-F238E27FC236}">
                <a16:creationId xmlns:a16="http://schemas.microsoft.com/office/drawing/2014/main" id="{8D288750-E4E8-472F-AA84-4C6D9C3BCEBF}"/>
              </a:ext>
            </a:extLst>
          </p:cNvPr>
          <p:cNvSpPr>
            <a:spLocks noGrp="1"/>
          </p:cNvSpPr>
          <p:nvPr>
            <p:ph type="pic" sz="quarter" idx="13"/>
          </p:nvPr>
        </p:nvSpPr>
        <p:spPr>
          <a:xfrm>
            <a:off x="2023470" y="1219835"/>
            <a:ext cx="2735937" cy="3807037"/>
          </a:xfrm>
          <a:prstGeom prst="ellipse">
            <a:avLst/>
          </a:prstGeom>
        </p:spPr>
        <p:txBody>
          <a:bodyPr/>
          <a:lstStyle/>
          <a:p>
            <a:endParaRPr lang="en-US"/>
          </a:p>
        </p:txBody>
      </p:sp>
    </p:spTree>
    <p:extLst>
      <p:ext uri="{BB962C8B-B14F-4D97-AF65-F5344CB8AC3E}">
        <p14:creationId xmlns:p14="http://schemas.microsoft.com/office/powerpoint/2010/main" val="180643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s w/pg. #">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990600" y="1447800"/>
            <a:ext cx="8138160" cy="5486400"/>
          </a:xfrm>
          <a:prstGeom prst="rect">
            <a:avLst/>
          </a:prstGeom>
          <a:noFill/>
          <a:ln>
            <a:noFill/>
          </a:ln>
        </p:spPr>
        <p:txBody>
          <a:bodyPr vert="horz" wrap="square" lIns="101882" tIns="50941" rIns="101882" bIns="50941" numCol="1" anchor="t" anchorCtr="0" compatLnSpc="1">
            <a:prstTxWarp prst="textNoShape">
              <a:avLst/>
            </a:prstTxWarp>
          </a:bodyPr>
          <a:lstStyle>
            <a:lvl1pPr marL="318383" indent="-285271">
              <a:lnSpc>
                <a:spcPct val="100000"/>
              </a:lnSpc>
              <a:spcBef>
                <a:spcPts val="600"/>
              </a:spcBef>
              <a:buSzPct val="110000"/>
              <a:buFontTx/>
              <a:buBlip>
                <a:blip r:embed="rId2"/>
              </a:buBlip>
              <a:defRPr sz="1600" b="0">
                <a:solidFill>
                  <a:schemeClr val="tx1">
                    <a:lumMod val="75000"/>
                    <a:lumOff val="25000"/>
                  </a:schemeClr>
                </a:solidFill>
                <a:latin typeface="Garamond" pitchFamily="18" charset="0"/>
              </a:defRPr>
            </a:lvl1pPr>
            <a:lvl2pPr marL="827795" indent="-254706">
              <a:lnSpc>
                <a:spcPct val="100000"/>
              </a:lnSpc>
              <a:spcBef>
                <a:spcPts val="0"/>
              </a:spcBef>
              <a:buFont typeface="Garamond" pitchFamily="18" charset="0"/>
              <a:buChar char="─"/>
              <a:defRPr sz="1600" b="0">
                <a:solidFill>
                  <a:schemeClr val="tx1">
                    <a:lumMod val="75000"/>
                    <a:lumOff val="25000"/>
                  </a:schemeClr>
                </a:solidFill>
                <a:latin typeface="Garamond" pitchFamily="18" charset="0"/>
              </a:defRPr>
            </a:lvl2pPr>
            <a:lvl3pPr marL="1273531" indent="-203765">
              <a:lnSpc>
                <a:spcPct val="100000"/>
              </a:lnSpc>
              <a:spcBef>
                <a:spcPts val="0"/>
              </a:spcBef>
              <a:buFont typeface="Arial" pitchFamily="34" charset="0"/>
              <a:buChar char="•"/>
              <a:defRPr sz="1600" b="0">
                <a:solidFill>
                  <a:schemeClr val="tx1">
                    <a:lumMod val="75000"/>
                    <a:lumOff val="25000"/>
                  </a:schemeClr>
                </a:solidFill>
                <a:latin typeface="Garamond" pitchFamily="18" charset="0"/>
              </a:defRPr>
            </a:lvl3pPr>
            <a:lvl4pPr marL="1782943" indent="-254706">
              <a:lnSpc>
                <a:spcPct val="100000"/>
              </a:lnSpc>
              <a:spcBef>
                <a:spcPts val="0"/>
              </a:spcBef>
              <a:buSzPct val="110000"/>
              <a:buFont typeface="Garamond" pitchFamily="18" charset="0"/>
              <a:buChar char="◦"/>
              <a:defRPr sz="1600" b="0">
                <a:solidFill>
                  <a:schemeClr val="tx1">
                    <a:lumMod val="75000"/>
                    <a:lumOff val="25000"/>
                  </a:schemeClr>
                </a:solidFill>
                <a:latin typeface="Garamond" pitchFamily="18" charset="0"/>
              </a:defRPr>
            </a:lvl4pPr>
            <a:lvl5pPr marL="2037649" indent="0">
              <a:lnSpc>
                <a:spcPct val="100000"/>
              </a:lnSpc>
              <a:spcBef>
                <a:spcPts val="0"/>
              </a:spcBef>
              <a:buFontTx/>
              <a:buNone/>
              <a:defRPr sz="1600"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0"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600"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6" name="Slide Number Placeholder 5">
            <a:extLst>
              <a:ext uri="{FF2B5EF4-FFF2-40B4-BE49-F238E27FC236}">
                <a16:creationId xmlns:a16="http://schemas.microsoft.com/office/drawing/2014/main" id="{B141AA9D-D8A6-4CDA-B39B-8049233EEF1C}"/>
              </a:ext>
            </a:extLst>
          </p:cNvPr>
          <p:cNvSpPr>
            <a:spLocks noGrp="1"/>
          </p:cNvSpPr>
          <p:nvPr>
            <p:ph type="sldNum" sz="quarter" idx="12"/>
          </p:nvPr>
        </p:nvSpPr>
        <p:spPr>
          <a:xfrm>
            <a:off x="4343400" y="6977063"/>
            <a:ext cx="1371600" cy="414338"/>
          </a:xfrm>
        </p:spPr>
        <p:txBody>
          <a:bodyPr/>
          <a:lstStyle/>
          <a:p>
            <a:fld id="{975321B3-89BB-4BAC-9B4B-A71BE2BC101E}" type="slidenum">
              <a:rPr lang="en-US" smtClean="0"/>
              <a:t>‹#›</a:t>
            </a:fld>
            <a:endParaRPr lang="en-US"/>
          </a:p>
        </p:txBody>
      </p:sp>
    </p:spTree>
    <p:extLst>
      <p:ext uri="{BB962C8B-B14F-4D97-AF65-F5344CB8AC3E}">
        <p14:creationId xmlns:p14="http://schemas.microsoft.com/office/powerpoint/2010/main" val="1155908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5" name="Straight Connector 4"/>
          <p:cNvCxnSpPr/>
          <p:nvPr userDrawn="1"/>
        </p:nvCxnSpPr>
        <p:spPr bwMode="auto">
          <a:xfrm>
            <a:off x="457202" y="990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10"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Box 5">
            <a:extLst>
              <a:ext uri="{FF2B5EF4-FFF2-40B4-BE49-F238E27FC236}">
                <a16:creationId xmlns:a16="http://schemas.microsoft.com/office/drawing/2014/main" id="{F763A582-1B56-47D0-A071-3CC3F44E23F3}"/>
              </a:ext>
            </a:extLst>
          </p:cNvPr>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sp>
        <p:nvSpPr>
          <p:cNvPr id="7" name="Slide Number Placeholder 19">
            <a:extLst>
              <a:ext uri="{FF2B5EF4-FFF2-40B4-BE49-F238E27FC236}">
                <a16:creationId xmlns:a16="http://schemas.microsoft.com/office/drawing/2014/main" id="{7B841396-396D-450B-B8F6-5335D535013B}"/>
              </a:ext>
            </a:extLst>
          </p:cNvPr>
          <p:cNvSpPr>
            <a:spLocks noGrp="1"/>
          </p:cNvSpPr>
          <p:nvPr>
            <p:ph type="sldNum" sz="quarter" idx="4"/>
          </p:nvPr>
        </p:nvSpPr>
        <p:spPr>
          <a:xfrm>
            <a:off x="4343400" y="6977063"/>
            <a:ext cx="1371600" cy="414338"/>
          </a:xfrm>
          <a:prstGeom prst="rect">
            <a:avLst/>
          </a:prstGeom>
        </p:spPr>
        <p:txBody>
          <a:bodyPr vert="horz" lIns="91440" tIns="45720" rIns="91440" bIns="45720" rtlCol="0" anchor="ctr"/>
          <a:lstStyle>
            <a:lvl1pPr algn="ctr">
              <a:defRPr sz="1359">
                <a:solidFill>
                  <a:schemeClr val="tx1">
                    <a:tint val="75000"/>
                  </a:schemeClr>
                </a:solidFill>
                <a:latin typeface="Garamond" pitchFamily="18" charset="0"/>
              </a:defRPr>
            </a:lvl1pPr>
          </a:lstStyle>
          <a:p>
            <a:r>
              <a:rPr lang="en-US" dirty="0"/>
              <a:t>-</a:t>
            </a:r>
            <a:fld id="{3BED7DC9-38E3-4E67-9DBC-BE31F4C51ABD}" type="slidenum">
              <a:rPr lang="en-US" smtClean="0"/>
              <a:pPr/>
              <a:t>‹#›</a:t>
            </a:fld>
            <a:r>
              <a:rPr lang="en-US" dirty="0"/>
              <a:t>-</a:t>
            </a:r>
          </a:p>
        </p:txBody>
      </p:sp>
    </p:spTree>
    <p:extLst>
      <p:ext uri="{BB962C8B-B14F-4D97-AF65-F5344CB8AC3E}">
        <p14:creationId xmlns:p14="http://schemas.microsoft.com/office/powerpoint/2010/main" val="3300563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5" name="Straight Connector 4"/>
          <p:cNvCxnSpPr/>
          <p:nvPr userDrawn="1"/>
        </p:nvCxnSpPr>
        <p:spPr bwMode="auto">
          <a:xfrm>
            <a:off x="457202" y="990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10"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Box 5">
            <a:extLst>
              <a:ext uri="{FF2B5EF4-FFF2-40B4-BE49-F238E27FC236}">
                <a16:creationId xmlns:a16="http://schemas.microsoft.com/office/drawing/2014/main" id="{F763A582-1B56-47D0-A071-3CC3F44E23F3}"/>
              </a:ext>
            </a:extLst>
          </p:cNvPr>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spTree>
    <p:extLst>
      <p:ext uri="{BB962C8B-B14F-4D97-AF65-F5344CB8AC3E}">
        <p14:creationId xmlns:p14="http://schemas.microsoft.com/office/powerpoint/2010/main" val="3600186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343400" y="6977063"/>
            <a:ext cx="1371600" cy="414338"/>
          </a:xfrm>
          <a:prstGeom prst="rect">
            <a:avLst/>
          </a:prstGeom>
        </p:spPr>
        <p:txBody>
          <a:bodyPr/>
          <a:lstStyle/>
          <a:p>
            <a:r>
              <a:rPr lang="en-US"/>
              <a:t>-</a:t>
            </a:r>
            <a:fld id="{3BED7DC9-38E3-4E67-9DBC-BE31F4C51ABD}" type="slidenum">
              <a:rPr lang="en-US" smtClean="0"/>
              <a:pPr/>
              <a:t>‹#›</a:t>
            </a:fld>
            <a:r>
              <a:rPr lang="en-US"/>
              <a:t>-</a:t>
            </a:r>
            <a:endParaRPr lang="en-US" dirty="0"/>
          </a:p>
        </p:txBody>
      </p:sp>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566754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ith Copyright">
    <p:spTree>
      <p:nvGrpSpPr>
        <p:cNvPr id="1" name=""/>
        <p:cNvGrpSpPr/>
        <p:nvPr/>
      </p:nvGrpSpPr>
      <p:grpSpPr>
        <a:xfrm>
          <a:off x="0" y="0"/>
          <a:ext cx="0" cy="0"/>
          <a:chOff x="0" y="0"/>
          <a:chExt cx="0" cy="0"/>
        </a:xfrm>
      </p:grpSpPr>
      <p:sp>
        <p:nvSpPr>
          <p:cNvPr id="3" name="TextBox 2"/>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spTree>
    <p:extLst>
      <p:ext uri="{BB962C8B-B14F-4D97-AF65-F5344CB8AC3E}">
        <p14:creationId xmlns:p14="http://schemas.microsoft.com/office/powerpoint/2010/main" val="17361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aphic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1992"/>
            <a:ext cx="914400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600"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4" name="Slide Number Placeholder 19">
            <a:extLst>
              <a:ext uri="{FF2B5EF4-FFF2-40B4-BE49-F238E27FC236}">
                <a16:creationId xmlns:a16="http://schemas.microsoft.com/office/drawing/2014/main" id="{EE4970DF-5430-4537-AF1A-8B08A327850C}"/>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2519375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YS UP with Copyright">
    <p:spTree>
      <p:nvGrpSpPr>
        <p:cNvPr id="1" name=""/>
        <p:cNvGrpSpPr/>
        <p:nvPr/>
      </p:nvGrpSpPr>
      <p:grpSpPr>
        <a:xfrm>
          <a:off x="0" y="0"/>
          <a:ext cx="0" cy="0"/>
          <a:chOff x="0" y="0"/>
          <a:chExt cx="0" cy="0"/>
        </a:xfrm>
      </p:grpSpPr>
      <p:sp>
        <p:nvSpPr>
          <p:cNvPr id="4" name="TextBox 3"/>
          <p:cNvSpPr txBox="1"/>
          <p:nvPr userDrawn="1"/>
        </p:nvSpPr>
        <p:spPr>
          <a:xfrm>
            <a:off x="3031122" y="514291"/>
            <a:ext cx="3996159" cy="449482"/>
          </a:xfrm>
          <a:prstGeom prst="rect">
            <a:avLst/>
          </a:prstGeom>
          <a:noFill/>
        </p:spPr>
        <p:txBody>
          <a:bodyPr wrap="none" rtlCol="0">
            <a:spAutoFit/>
          </a:bodyPr>
          <a:lstStyle/>
          <a:p>
            <a:pPr algn="ctr"/>
            <a:r>
              <a:rPr lang="en-US" sz="2321" i="1" kern="0" dirty="0">
                <a:solidFill>
                  <a:prstClr val="black">
                    <a:lumMod val="75000"/>
                    <a:lumOff val="25000"/>
                  </a:prstClr>
                </a:solidFill>
                <a:latin typeface="Adobe Garamond Pro" pitchFamily="18" charset="0"/>
              </a:rPr>
              <a:t>Know your story</a:t>
            </a:r>
            <a:r>
              <a:rPr lang="en-US" sz="2321" i="1" kern="0" spc="-437" dirty="0">
                <a:solidFill>
                  <a:prstClr val="black">
                    <a:lumMod val="75000"/>
                    <a:lumOff val="25000"/>
                  </a:prstClr>
                </a:solidFill>
                <a:latin typeface="Adobe Garamond Pro" pitchFamily="18" charset="0"/>
              </a:rPr>
              <a:t>.</a:t>
            </a:r>
            <a:r>
              <a:rPr lang="en-US" sz="2321" i="1" kern="0" spc="-437" baseline="4000" dirty="0">
                <a:solidFill>
                  <a:prstClr val="black">
                    <a:lumMod val="75000"/>
                    <a:lumOff val="25000"/>
                  </a:prstClr>
                </a:solidFill>
                <a:latin typeface="Adobe Garamond Pro" pitchFamily="18" charset="0"/>
              </a:rPr>
              <a:t>™</a:t>
            </a:r>
            <a:r>
              <a:rPr lang="en-US" sz="2321" i="1" kern="0" dirty="0">
                <a:solidFill>
                  <a:prstClr val="black">
                    <a:lumMod val="75000"/>
                    <a:lumOff val="25000"/>
                  </a:prstClr>
                </a:solidFill>
                <a:latin typeface="Adobe Garamond Pro" pitchFamily="18" charset="0"/>
              </a:rPr>
              <a:t>  </a:t>
            </a:r>
            <a:r>
              <a:rPr lang="en-US" sz="2321" dirty="0">
                <a:solidFill>
                  <a:srgbClr val="0B4E78"/>
                </a:solidFill>
                <a:latin typeface="Garamond" pitchFamily="18" charset="0"/>
              </a:rPr>
              <a:t>Unique Process</a:t>
            </a:r>
          </a:p>
        </p:txBody>
      </p:sp>
      <p:sp>
        <p:nvSpPr>
          <p:cNvPr id="6" name="TextBox 5"/>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spTree>
    <p:extLst>
      <p:ext uri="{BB962C8B-B14F-4D97-AF65-F5344CB8AC3E}">
        <p14:creationId xmlns:p14="http://schemas.microsoft.com/office/powerpoint/2010/main" val="91564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921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343400" y="6977063"/>
            <a:ext cx="1371600" cy="414338"/>
          </a:xfrm>
          <a:prstGeom prst="rect">
            <a:avLst/>
          </a:prstGeom>
        </p:spPr>
        <p:txBody>
          <a:bodyPr/>
          <a:lstStyle/>
          <a:p>
            <a:r>
              <a:rPr lang="en-US">
                <a:solidFill>
                  <a:prstClr val="black"/>
                </a:solidFill>
              </a:rPr>
              <a:t>-</a:t>
            </a:r>
            <a:fld id="{3BED7DC9-38E3-4E67-9DBC-BE31F4C51ABD}" type="slidenum">
              <a:rPr lang="en-US" smtClean="0">
                <a:solidFill>
                  <a:prstClr val="black"/>
                </a:solidFill>
              </a:rPr>
              <a:pPr/>
              <a:t>‹#›</a:t>
            </a:fld>
            <a:r>
              <a:rPr lang="en-US">
                <a:solidFill>
                  <a:prstClr val="black"/>
                </a:solidFill>
              </a:rPr>
              <a:t>-</a:t>
            </a:r>
            <a:endParaRPr lang="en-US" dirty="0">
              <a:solidFill>
                <a:prstClr val="black"/>
              </a:solidFill>
            </a:endParaRPr>
          </a:p>
        </p:txBody>
      </p:sp>
      <p:sp>
        <p:nvSpPr>
          <p:cNvPr id="4" name="Text Placeholder 2"/>
          <p:cNvSpPr>
            <a:spLocks noGrp="1"/>
          </p:cNvSpPr>
          <p:nvPr>
            <p:ph idx="1"/>
          </p:nvPr>
        </p:nvSpPr>
        <p:spPr bwMode="auto">
          <a:xfrm>
            <a:off x="1219200" y="1813561"/>
            <a:ext cx="7863840" cy="512064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buSzPct val="110000"/>
              <a:buFontTx/>
              <a:buBlip>
                <a:blip r:embed="rId2"/>
              </a:buBlip>
              <a:defRPr sz="1553" b="0">
                <a:solidFill>
                  <a:schemeClr val="tx1">
                    <a:lumMod val="75000"/>
                    <a:lumOff val="25000"/>
                  </a:schemeClr>
                </a:solidFill>
                <a:latin typeface="Garamond" pitchFamily="18" charset="0"/>
              </a:defRPr>
            </a:lvl1pPr>
            <a:lvl2pPr marL="803456" indent="-247217">
              <a:buFont typeface="Garamond" pitchFamily="18" charset="0"/>
              <a:buChar char="─"/>
              <a:defRPr sz="1553" b="0">
                <a:solidFill>
                  <a:schemeClr val="tx1">
                    <a:lumMod val="75000"/>
                    <a:lumOff val="25000"/>
                  </a:schemeClr>
                </a:solidFill>
                <a:latin typeface="Garamond" pitchFamily="18" charset="0"/>
              </a:defRPr>
            </a:lvl2pPr>
            <a:lvl3pPr marL="1236087" indent="-197774">
              <a:buFont typeface="Arial" pitchFamily="34" charset="0"/>
              <a:buChar char="•"/>
              <a:defRPr sz="1553" b="0">
                <a:solidFill>
                  <a:schemeClr val="tx1">
                    <a:lumMod val="75000"/>
                    <a:lumOff val="25000"/>
                  </a:schemeClr>
                </a:solidFill>
                <a:latin typeface="Garamond" pitchFamily="18" charset="0"/>
              </a:defRPr>
            </a:lvl3pPr>
            <a:lvl4pPr marL="1730521" indent="-247217">
              <a:buSzPct val="110000"/>
              <a:buFont typeface="Garamond" pitchFamily="18" charset="0"/>
              <a:buChar char="◦"/>
              <a:defRPr sz="1553" b="0">
                <a:solidFill>
                  <a:schemeClr val="tx1">
                    <a:lumMod val="75000"/>
                    <a:lumOff val="25000"/>
                  </a:schemeClr>
                </a:solidFill>
                <a:latin typeface="Garamond" pitchFamily="18" charset="0"/>
              </a:defRPr>
            </a:lvl4pPr>
            <a:lvl5pPr marL="1977737" indent="0">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1"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7" name="TextBox 6"/>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spTree>
    <p:extLst>
      <p:ext uri="{BB962C8B-B14F-4D97-AF65-F5344CB8AC3E}">
        <p14:creationId xmlns:p14="http://schemas.microsoft.com/office/powerpoint/2010/main" val="2599859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ullet Points Slide">
    <p:spTree>
      <p:nvGrpSpPr>
        <p:cNvPr id="1" name=""/>
        <p:cNvGrpSpPr/>
        <p:nvPr/>
      </p:nvGrpSpPr>
      <p:grpSpPr>
        <a:xfrm>
          <a:off x="0" y="0"/>
          <a:ext cx="0" cy="0"/>
          <a:chOff x="0" y="0"/>
          <a:chExt cx="0" cy="0"/>
        </a:xfrm>
      </p:grpSpPr>
      <p:sp>
        <p:nvSpPr>
          <p:cNvPr id="8" name="Title 1"/>
          <p:cNvSpPr>
            <a:spLocks noGrp="1"/>
          </p:cNvSpPr>
          <p:nvPr>
            <p:ph type="title"/>
          </p:nvPr>
        </p:nvSpPr>
        <p:spPr>
          <a:xfrm>
            <a:off x="0" y="-38382"/>
            <a:ext cx="10058400" cy="690880"/>
          </a:xfrm>
          <a:prstGeom prst="rect">
            <a:avLst/>
          </a:prstGeom>
        </p:spPr>
        <p:txBody>
          <a:bodyPr lIns="101882" tIns="50941" rIns="101882" bIns="50941"/>
          <a:lstStyle>
            <a:lvl1pPr algn="r">
              <a:spcBef>
                <a:spcPts val="649"/>
              </a:spcBef>
              <a:defRPr sz="2621" b="1" i="1" cap="small" baseline="0">
                <a:solidFill>
                  <a:schemeClr val="tx1"/>
                </a:solidFill>
                <a:latin typeface="Garamond" pitchFamily="18" charset="0"/>
              </a:defRPr>
            </a:lvl1pPr>
          </a:lstStyle>
          <a:p>
            <a:endParaRPr lang="en-US" dirty="0"/>
          </a:p>
        </p:txBody>
      </p:sp>
      <p:sp>
        <p:nvSpPr>
          <p:cNvPr id="10" name="Text Placeholder 2"/>
          <p:cNvSpPr>
            <a:spLocks noGrp="1"/>
          </p:cNvSpPr>
          <p:nvPr>
            <p:ph idx="1"/>
          </p:nvPr>
        </p:nvSpPr>
        <p:spPr bwMode="auto">
          <a:xfrm>
            <a:off x="922020" y="1381760"/>
            <a:ext cx="8214360" cy="595884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buSzPct val="110000"/>
              <a:buFontTx/>
              <a:buBlip>
                <a:blip r:embed="rId2"/>
              </a:buBlip>
              <a:defRPr sz="1747" b="0">
                <a:solidFill>
                  <a:schemeClr val="tx1"/>
                </a:solidFill>
                <a:latin typeface="Garamond" pitchFamily="18" charset="0"/>
              </a:defRPr>
            </a:lvl1pPr>
            <a:lvl2pPr marL="803456" indent="-276883">
              <a:buFont typeface="Garamond" pitchFamily="18" charset="0"/>
              <a:buChar char="─"/>
              <a:defRPr sz="1747" b="0">
                <a:solidFill>
                  <a:schemeClr val="tx1"/>
                </a:solidFill>
                <a:latin typeface="Garamond" pitchFamily="18" charset="0"/>
              </a:defRPr>
            </a:lvl2pPr>
            <a:lvl3pPr marL="1297890" indent="-276883">
              <a:buFont typeface="Courier New" pitchFamily="49" charset="0"/>
              <a:buChar char="o"/>
              <a:defRPr sz="1747" b="0">
                <a:solidFill>
                  <a:schemeClr val="tx1"/>
                </a:solidFill>
                <a:latin typeface="Garamond" pitchFamily="18" charset="0"/>
              </a:defRPr>
            </a:lvl3pPr>
            <a:lvl4pPr marL="1792324" indent="-276883">
              <a:buFont typeface="Arial" pitchFamily="34" charset="0"/>
              <a:buChar char="•"/>
              <a:defRPr sz="1747" b="0">
                <a:solidFill>
                  <a:schemeClr val="tx1"/>
                </a:solidFill>
                <a:latin typeface="Garamond" pitchFamily="18" charset="0"/>
              </a:defRPr>
            </a:lvl4pPr>
            <a:lvl5pPr marL="1977737" indent="0">
              <a:buFontTx/>
              <a:buNone/>
              <a:defRPr sz="1747" b="0">
                <a:solidFill>
                  <a:schemeClr val="tx1"/>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5"/>
          <p:cNvSpPr>
            <a:spLocks noGrp="1"/>
          </p:cNvSpPr>
          <p:nvPr>
            <p:ph type="sldNum" sz="quarter" idx="10"/>
          </p:nvPr>
        </p:nvSpPr>
        <p:spPr>
          <a:xfrm>
            <a:off x="4232911" y="7358592"/>
            <a:ext cx="1592580" cy="413808"/>
          </a:xfrm>
          <a:prstGeom prst="rect">
            <a:avLst/>
          </a:prstGeom>
        </p:spPr>
        <p:txBody>
          <a:bodyPr lIns="101882" tIns="50941" rIns="101882" bIns="50941"/>
          <a:lstStyle>
            <a:lvl1pPr algn="ctr">
              <a:defRPr sz="1553" b="0">
                <a:latin typeface="Garamond" pitchFamily="18" charset="0"/>
              </a:defRPr>
            </a:lvl1pPr>
          </a:lstStyle>
          <a:p>
            <a:pPr>
              <a:defRPr/>
            </a:pPr>
            <a:r>
              <a:rPr lang="en-US" dirty="0">
                <a:solidFill>
                  <a:prstClr val="black"/>
                </a:solidFill>
              </a:rPr>
              <a:t>-</a:t>
            </a:r>
            <a:fld id="{4BA66A42-EBAB-4E0D-83F8-E4667FC31AB5}" type="slidenum">
              <a:rPr lang="en-US">
                <a:solidFill>
                  <a:prstClr val="black"/>
                </a:solidFill>
              </a:rPr>
              <a:pPr>
                <a:defRPr/>
              </a:pPr>
              <a:t>‹#›</a:t>
            </a:fld>
            <a:r>
              <a:rPr lang="en-US" dirty="0">
                <a:solidFill>
                  <a:prstClr val="black"/>
                </a:solidFill>
              </a:rPr>
              <a:t>-</a:t>
            </a:r>
          </a:p>
        </p:txBody>
      </p:sp>
    </p:spTree>
    <p:extLst>
      <p:ext uri="{BB962C8B-B14F-4D97-AF65-F5344CB8AC3E}">
        <p14:creationId xmlns:p14="http://schemas.microsoft.com/office/powerpoint/2010/main" val="4017769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2141221"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2796507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243A1B-0E0A-495B-B047-3320CB21FEB3}"/>
              </a:ext>
            </a:extLst>
          </p:cNvPr>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spTree>
    <p:extLst>
      <p:ext uri="{BB962C8B-B14F-4D97-AF65-F5344CB8AC3E}">
        <p14:creationId xmlns:p14="http://schemas.microsoft.com/office/powerpoint/2010/main" val="1587315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with Page #">
    <p:spTree>
      <p:nvGrpSpPr>
        <p:cNvPr id="1" name=""/>
        <p:cNvGrpSpPr/>
        <p:nvPr/>
      </p:nvGrpSpPr>
      <p:grpSpPr>
        <a:xfrm>
          <a:off x="0" y="0"/>
          <a:ext cx="0" cy="0"/>
          <a:chOff x="0" y="0"/>
          <a:chExt cx="0" cy="0"/>
        </a:xfrm>
      </p:grpSpPr>
      <p:sp>
        <p:nvSpPr>
          <p:cNvPr id="6" name="Slide Number Placeholder 19"/>
          <p:cNvSpPr>
            <a:spLocks noGrp="1"/>
          </p:cNvSpPr>
          <p:nvPr>
            <p:ph type="sldNum" sz="quarter" idx="4"/>
          </p:nvPr>
        </p:nvSpPr>
        <p:spPr>
          <a:xfrm>
            <a:off x="4343400" y="6900862"/>
            <a:ext cx="1371600" cy="414338"/>
          </a:xfrm>
          <a:prstGeom prst="rect">
            <a:avLst/>
          </a:prstGeom>
        </p:spPr>
        <p:txBody>
          <a:bodyPr vert="horz" lIns="91440" tIns="45720" rIns="91440" bIns="45720" rtlCol="0" anchor="ctr"/>
          <a:lstStyle>
            <a:lvl1pPr algn="ctr">
              <a:defRPr sz="1359">
                <a:solidFill>
                  <a:schemeClr val="tx1">
                    <a:tint val="75000"/>
                  </a:schemeClr>
                </a:solidFill>
                <a:latin typeface="Garamond" pitchFamily="18" charset="0"/>
              </a:defRPr>
            </a:lvl1pPr>
          </a:lstStyle>
          <a:p>
            <a:r>
              <a:rPr lang="en-US" dirty="0"/>
              <a:t>-</a:t>
            </a:r>
            <a:fld id="{3BED7DC9-38E3-4E67-9DBC-BE31F4C51ABD}" type="slidenum">
              <a:rPr lang="en-US" smtClean="0"/>
              <a:pPr/>
              <a:t>‹#›</a:t>
            </a:fld>
            <a:r>
              <a:rPr lang="en-US" dirty="0"/>
              <a:t>-</a:t>
            </a:r>
          </a:p>
        </p:txBody>
      </p:sp>
    </p:spTree>
    <p:extLst>
      <p:ext uri="{BB962C8B-B14F-4D97-AF65-F5344CB8AC3E}">
        <p14:creationId xmlns:p14="http://schemas.microsoft.com/office/powerpoint/2010/main" val="1618828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343400" y="6977063"/>
            <a:ext cx="1371600" cy="414338"/>
          </a:xfrm>
          <a:prstGeom prst="rect">
            <a:avLst/>
          </a:prstGeom>
        </p:spPr>
        <p:txBody>
          <a:bodyPr/>
          <a:lstStyle/>
          <a:p>
            <a:r>
              <a:rPr lang="en-US"/>
              <a:t>-</a:t>
            </a:r>
            <a:fld id="{3BED7DC9-38E3-4E67-9DBC-BE31F4C51ABD}" type="slidenum">
              <a:rPr lang="en-US" smtClean="0"/>
              <a:pPr/>
              <a:t>‹#›</a:t>
            </a:fld>
            <a:r>
              <a:rPr lang="en-US"/>
              <a:t>-</a:t>
            </a:r>
            <a:endParaRPr lang="en-US" dirty="0"/>
          </a:p>
        </p:txBody>
      </p:sp>
      <p:sp>
        <p:nvSpPr>
          <p:cNvPr id="4" name="Text Placeholder 2"/>
          <p:cNvSpPr>
            <a:spLocks noGrp="1"/>
          </p:cNvSpPr>
          <p:nvPr>
            <p:ph idx="1"/>
          </p:nvPr>
        </p:nvSpPr>
        <p:spPr bwMode="auto">
          <a:xfrm>
            <a:off x="990602" y="19050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nSpc>
                <a:spcPct val="114000"/>
              </a:lnSpc>
              <a:buSzPct val="110000"/>
              <a:buFontTx/>
              <a:buBlip>
                <a:blip r:embed="rId2"/>
              </a:buBlip>
              <a:defRPr sz="1553" b="0">
                <a:solidFill>
                  <a:schemeClr val="tx1">
                    <a:lumMod val="75000"/>
                    <a:lumOff val="25000"/>
                  </a:schemeClr>
                </a:solidFill>
                <a:latin typeface="Garamond" pitchFamily="18" charset="0"/>
              </a:defRPr>
            </a:lvl1pPr>
            <a:lvl2pPr marL="803456" indent="-247217">
              <a:lnSpc>
                <a:spcPct val="114000"/>
              </a:lnSpc>
              <a:buFont typeface="Garamond" pitchFamily="18" charset="0"/>
              <a:buChar char="─"/>
              <a:defRPr sz="1553" b="0">
                <a:solidFill>
                  <a:schemeClr val="tx1">
                    <a:lumMod val="75000"/>
                    <a:lumOff val="25000"/>
                  </a:schemeClr>
                </a:solidFill>
                <a:latin typeface="Garamond" pitchFamily="18" charset="0"/>
              </a:defRPr>
            </a:lvl2pPr>
            <a:lvl3pPr marL="1236087" indent="-197774">
              <a:lnSpc>
                <a:spcPct val="114000"/>
              </a:lnSpc>
              <a:buFont typeface="Arial" pitchFamily="34" charset="0"/>
              <a:buChar char="•"/>
              <a:defRPr sz="1553" b="0">
                <a:solidFill>
                  <a:schemeClr val="tx1">
                    <a:lumMod val="75000"/>
                    <a:lumOff val="25000"/>
                  </a:schemeClr>
                </a:solidFill>
                <a:latin typeface="Garamond" pitchFamily="18" charset="0"/>
              </a:defRPr>
            </a:lvl3pPr>
            <a:lvl4pPr marL="1730521" indent="-247217">
              <a:lnSpc>
                <a:spcPct val="114000"/>
              </a:lnSpc>
              <a:buSzPct val="110000"/>
              <a:buFont typeface="Garamond" pitchFamily="18" charset="0"/>
              <a:buChar char="◦"/>
              <a:defRPr sz="1553" b="0">
                <a:solidFill>
                  <a:schemeClr val="tx1">
                    <a:lumMod val="75000"/>
                    <a:lumOff val="25000"/>
                  </a:schemeClr>
                </a:solidFill>
                <a:latin typeface="Garamond" pitchFamily="18" charset="0"/>
              </a:defRPr>
            </a:lvl4pPr>
            <a:lvl5pPr marL="1977737" indent="0">
              <a:lnSpc>
                <a:spcPct val="114000"/>
              </a:lnSpc>
              <a:buFontTx/>
              <a:buNone/>
              <a:defRPr sz="1553"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3688987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6" name="TextBox 5"/>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cxnSp>
        <p:nvCxnSpPr>
          <p:cNvPr id="7" name="Straight Connector 6"/>
          <p:cNvCxnSpPr/>
          <p:nvPr userDrawn="1"/>
        </p:nvCxnSpPr>
        <p:spPr bwMode="auto">
          <a:xfrm>
            <a:off x="457202" y="990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bwMode="auto">
          <a:xfrm>
            <a:off x="2141222" y="546312"/>
            <a:ext cx="745998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524"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Tree>
    <p:extLst>
      <p:ext uri="{BB962C8B-B14F-4D97-AF65-F5344CB8AC3E}">
        <p14:creationId xmlns:p14="http://schemas.microsoft.com/office/powerpoint/2010/main" val="15227007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with Copyright">
    <p:spTree>
      <p:nvGrpSpPr>
        <p:cNvPr id="1" name=""/>
        <p:cNvGrpSpPr/>
        <p:nvPr/>
      </p:nvGrpSpPr>
      <p:grpSpPr>
        <a:xfrm>
          <a:off x="0" y="0"/>
          <a:ext cx="0" cy="0"/>
          <a:chOff x="0" y="0"/>
          <a:chExt cx="0" cy="0"/>
        </a:xfrm>
      </p:grpSpPr>
      <p:sp>
        <p:nvSpPr>
          <p:cNvPr id="3" name="TextBox 2"/>
          <p:cNvSpPr txBox="1"/>
          <p:nvPr userDrawn="1"/>
        </p:nvSpPr>
        <p:spPr>
          <a:xfrm>
            <a:off x="3850834" y="7419945"/>
            <a:ext cx="2302233"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2014 WealthPoint LLC.  All rights reserved.</a:t>
            </a:r>
          </a:p>
        </p:txBody>
      </p:sp>
    </p:spTree>
    <p:extLst>
      <p:ext uri="{BB962C8B-B14F-4D97-AF65-F5344CB8AC3E}">
        <p14:creationId xmlns:p14="http://schemas.microsoft.com/office/powerpoint/2010/main" val="263548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raphic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1992"/>
            <a:ext cx="914400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600"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3" name="Text Placeholder 2"/>
          <p:cNvSpPr>
            <a:spLocks noGrp="1"/>
          </p:cNvSpPr>
          <p:nvPr>
            <p:ph idx="1"/>
          </p:nvPr>
        </p:nvSpPr>
        <p:spPr bwMode="auto">
          <a:xfrm>
            <a:off x="914400" y="1371600"/>
            <a:ext cx="8595360" cy="5760720"/>
          </a:xfrm>
          <a:prstGeom prst="rect">
            <a:avLst/>
          </a:prstGeom>
          <a:noFill/>
          <a:ln>
            <a:noFill/>
          </a:ln>
        </p:spPr>
        <p:txBody>
          <a:bodyPr vert="horz" wrap="square" lIns="91440" tIns="45720" rIns="91440" bIns="45720" numCol="1" anchor="t" anchorCtr="0" compatLnSpc="1">
            <a:prstTxWarp prst="textNoShape">
              <a:avLst/>
            </a:prstTxWarp>
          </a:bodyPr>
          <a:lstStyle>
            <a:lvl1pPr marL="285750" indent="-256032">
              <a:buSzPct val="110000"/>
              <a:buFontTx/>
              <a:buBlip>
                <a:blip r:embed="rId2"/>
              </a:buBlip>
              <a:defRPr sz="1600" b="0">
                <a:solidFill>
                  <a:schemeClr val="tx1">
                    <a:lumMod val="75000"/>
                    <a:lumOff val="25000"/>
                  </a:schemeClr>
                </a:solidFill>
                <a:latin typeface="Garamond" pitchFamily="18" charset="0"/>
              </a:defRPr>
            </a:lvl1pPr>
            <a:lvl2pPr marL="742950" indent="-256032">
              <a:buFont typeface="Garamond" pitchFamily="18" charset="0"/>
              <a:buChar char="―"/>
              <a:defRPr sz="1600" b="0">
                <a:solidFill>
                  <a:schemeClr val="tx1">
                    <a:lumMod val="75000"/>
                    <a:lumOff val="25000"/>
                  </a:schemeClr>
                </a:solidFill>
                <a:latin typeface="Garamond" pitchFamily="18" charset="0"/>
              </a:defRPr>
            </a:lvl2pPr>
            <a:lvl3pPr marL="1200150" indent="-256032">
              <a:buFont typeface="Courier New" pitchFamily="49" charset="0"/>
              <a:buChar char="o"/>
              <a:defRPr sz="1600" b="0">
                <a:solidFill>
                  <a:schemeClr val="tx1">
                    <a:lumMod val="75000"/>
                    <a:lumOff val="25000"/>
                  </a:schemeClr>
                </a:solidFill>
                <a:latin typeface="Garamond" pitchFamily="18" charset="0"/>
              </a:defRPr>
            </a:lvl3pPr>
            <a:lvl4pPr marL="1657350" indent="-256032">
              <a:buFont typeface="Arial" pitchFamily="34" charset="0"/>
              <a:buChar char="•"/>
              <a:defRPr sz="1600" b="0">
                <a:solidFill>
                  <a:schemeClr val="tx1">
                    <a:lumMod val="75000"/>
                    <a:lumOff val="25000"/>
                  </a:schemeClr>
                </a:solidFill>
                <a:latin typeface="Garamond" pitchFamily="18" charset="0"/>
              </a:defRPr>
            </a:lvl4pPr>
            <a:lvl5pPr marL="1828800" indent="0">
              <a:buFontTx/>
              <a:buNone/>
              <a:defRPr sz="1600" b="0">
                <a:solidFill>
                  <a:schemeClr val="tx1">
                    <a:lumMod val="75000"/>
                    <a:lumOff val="25000"/>
                  </a:schemeClr>
                </a:solidFill>
                <a:latin typeface="Garamond"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19">
            <a:extLst>
              <a:ext uri="{FF2B5EF4-FFF2-40B4-BE49-F238E27FC236}">
                <a16:creationId xmlns:a16="http://schemas.microsoft.com/office/drawing/2014/main" id="{21C3A475-A8E5-4B82-9F86-34E7359A2FFF}"/>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292499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aphics">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457200" y="271992"/>
            <a:ext cx="9144000" cy="413808"/>
          </a:xfrm>
          <a:prstGeom prst="rect">
            <a:avLst/>
          </a:prstGeom>
          <a:noFill/>
          <a:ln>
            <a:noFill/>
          </a:ln>
        </p:spPr>
        <p:txBody>
          <a:bodyPr vert="horz" wrap="square" lIns="101882" tIns="50941" rIns="101882" bIns="50941" numCol="1" anchor="t" anchorCtr="0" compatLnSpc="1">
            <a:prstTxWarp prst="textNoShape">
              <a:avLst/>
            </a:prstTxWarp>
          </a:bodyPr>
          <a:lstStyle>
            <a:lvl1pPr algn="r">
              <a:defRPr sz="2600" b="0" i="1" cap="small" baseline="0">
                <a:solidFill>
                  <a:schemeClr val="tx1">
                    <a:lumMod val="75000"/>
                    <a:lumOff val="25000"/>
                  </a:schemeClr>
                </a:solidFill>
                <a:latin typeface="Adobe Garamond Pro" pitchFamily="18" charset="0"/>
              </a:defRPr>
            </a:lvl1pPr>
          </a:lstStyle>
          <a:p>
            <a:pPr lvl="0"/>
            <a:r>
              <a:rPr lang="en-US" dirty="0"/>
              <a:t>Click to edit Master title style</a:t>
            </a:r>
          </a:p>
        </p:txBody>
      </p:sp>
      <p:sp>
        <p:nvSpPr>
          <p:cNvPr id="6" name="Slide Number Placeholder 19">
            <a:extLst>
              <a:ext uri="{FF2B5EF4-FFF2-40B4-BE49-F238E27FC236}">
                <a16:creationId xmlns:a16="http://schemas.microsoft.com/office/drawing/2014/main" id="{CC6F4930-2CA5-4D90-B34F-77E2A48DBD0C}"/>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1264799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Copyrigh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7E84CF-CB82-4985-9B1A-EDF713E6429A}"/>
              </a:ext>
            </a:extLst>
          </p:cNvPr>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sp>
        <p:nvSpPr>
          <p:cNvPr id="6" name="Slide Number Placeholder 19">
            <a:extLst>
              <a:ext uri="{FF2B5EF4-FFF2-40B4-BE49-F238E27FC236}">
                <a16:creationId xmlns:a16="http://schemas.microsoft.com/office/drawing/2014/main" id="{6167FB3C-7E69-4EF6-B64D-DBC972C012F4}"/>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29021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YS UP with Copyright">
    <p:spTree>
      <p:nvGrpSpPr>
        <p:cNvPr id="1" name=""/>
        <p:cNvGrpSpPr/>
        <p:nvPr/>
      </p:nvGrpSpPr>
      <p:grpSpPr>
        <a:xfrm>
          <a:off x="0" y="0"/>
          <a:ext cx="0" cy="0"/>
          <a:chOff x="0" y="0"/>
          <a:chExt cx="0" cy="0"/>
        </a:xfrm>
      </p:grpSpPr>
      <p:sp>
        <p:nvSpPr>
          <p:cNvPr id="4" name="TextBox 3"/>
          <p:cNvSpPr txBox="1"/>
          <p:nvPr userDrawn="1"/>
        </p:nvSpPr>
        <p:spPr>
          <a:xfrm>
            <a:off x="3308633" y="514290"/>
            <a:ext cx="3441135" cy="400110"/>
          </a:xfrm>
          <a:prstGeom prst="rect">
            <a:avLst/>
          </a:prstGeom>
          <a:noFill/>
        </p:spPr>
        <p:txBody>
          <a:bodyPr wrap="none" rtlCol="0">
            <a:spAutoFit/>
          </a:bodyPr>
          <a:lstStyle/>
          <a:p>
            <a:pPr algn="ctr"/>
            <a:r>
              <a:rPr lang="en-US" sz="2000" b="0" i="1" kern="0" dirty="0">
                <a:solidFill>
                  <a:schemeClr val="tx1">
                    <a:lumMod val="75000"/>
                    <a:lumOff val="25000"/>
                  </a:schemeClr>
                </a:solidFill>
                <a:latin typeface="Adobe Garamond Pro" pitchFamily="18" charset="0"/>
              </a:rPr>
              <a:t>Know your story</a:t>
            </a:r>
            <a:r>
              <a:rPr lang="en-US" sz="2000" b="0" i="1" kern="0" spc="-450" dirty="0">
                <a:solidFill>
                  <a:schemeClr val="tx1">
                    <a:lumMod val="75000"/>
                    <a:lumOff val="25000"/>
                  </a:schemeClr>
                </a:solidFill>
                <a:latin typeface="Adobe Garamond Pro" pitchFamily="18" charset="0"/>
              </a:rPr>
              <a:t>.</a:t>
            </a:r>
            <a:r>
              <a:rPr lang="en-US" sz="2000" b="0" i="1" kern="0" spc="-450" baseline="4000" dirty="0">
                <a:solidFill>
                  <a:schemeClr val="tx1">
                    <a:lumMod val="75000"/>
                    <a:lumOff val="25000"/>
                  </a:schemeClr>
                </a:solidFill>
                <a:latin typeface="Adobe Garamond Pro" pitchFamily="18" charset="0"/>
              </a:rPr>
              <a:t>™</a:t>
            </a:r>
            <a:r>
              <a:rPr lang="en-US" sz="2000" b="0" i="1" kern="0" dirty="0">
                <a:solidFill>
                  <a:schemeClr val="tx1">
                    <a:lumMod val="75000"/>
                    <a:lumOff val="25000"/>
                  </a:schemeClr>
                </a:solidFill>
                <a:latin typeface="Adobe Garamond Pro" pitchFamily="18" charset="0"/>
              </a:rPr>
              <a:t>  </a:t>
            </a:r>
            <a:r>
              <a:rPr lang="en-US" sz="2000" b="0" dirty="0">
                <a:solidFill>
                  <a:srgbClr val="0B4E78"/>
                </a:solidFill>
                <a:latin typeface="Garamond" pitchFamily="18" charset="0"/>
              </a:rPr>
              <a:t>Unique Process</a:t>
            </a:r>
          </a:p>
        </p:txBody>
      </p:sp>
      <p:sp>
        <p:nvSpPr>
          <p:cNvPr id="6" name="TextBox 5"/>
          <p:cNvSpPr txBox="1"/>
          <p:nvPr userDrawn="1"/>
        </p:nvSpPr>
        <p:spPr>
          <a:xfrm>
            <a:off x="3850833" y="7419945"/>
            <a:ext cx="2356735" cy="200055"/>
          </a:xfrm>
          <a:prstGeom prst="rect">
            <a:avLst/>
          </a:prstGeom>
          <a:noFill/>
        </p:spPr>
        <p:txBody>
          <a:bodyPr wrap="none" rtlCol="0">
            <a:spAutoFit/>
          </a:bodyPr>
          <a:lstStyle/>
          <a:p>
            <a:pPr algn="ctr"/>
            <a:r>
              <a:rPr lang="en-US" sz="700" dirty="0">
                <a:solidFill>
                  <a:schemeClr val="tx1">
                    <a:lumMod val="65000"/>
                    <a:lumOff val="35000"/>
                  </a:schemeClr>
                </a:solidFill>
                <a:latin typeface="Garamond" pitchFamily="18" charset="0"/>
              </a:rPr>
              <a:t>© and Trademark 2014 WealthPoint LLC.  All rights reserved.</a:t>
            </a:r>
          </a:p>
        </p:txBody>
      </p:sp>
      <p:sp>
        <p:nvSpPr>
          <p:cNvPr id="5" name="Slide Number Placeholder 19">
            <a:extLst>
              <a:ext uri="{FF2B5EF4-FFF2-40B4-BE49-F238E27FC236}">
                <a16:creationId xmlns:a16="http://schemas.microsoft.com/office/drawing/2014/main" id="{A991B81C-F377-47D1-B752-DDAC82989B67}"/>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338184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144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6.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12.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theme" Target="../theme/theme1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5.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6.xml"/><Relationship Id="rId4"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bwMode="auto">
          <a:xfrm>
            <a:off x="457200" y="884911"/>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bwMode="auto">
          <a:xfrm>
            <a:off x="457200" y="6705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Box 14"/>
          <p:cNvSpPr txBox="1">
            <a:spLocks noChangeArrowheads="1"/>
          </p:cNvSpPr>
          <p:nvPr userDrawn="1"/>
        </p:nvSpPr>
        <p:spPr bwMode="auto">
          <a:xfrm>
            <a:off x="1325880" y="6781800"/>
            <a:ext cx="7406640" cy="867370"/>
          </a:xfrm>
          <a:prstGeom prst="rect">
            <a:avLst/>
          </a:prstGeom>
          <a:noFill/>
          <a:ln w="19050" algn="ctr">
            <a:noFill/>
            <a:miter lim="800000"/>
            <a:headEnd/>
            <a:tailEnd/>
          </a:ln>
        </p:spPr>
        <p:txBody>
          <a:bodyPr wrap="square">
            <a:spAutoFit/>
          </a:bodyPr>
          <a:lstStyle/>
          <a:p>
            <a:pPr algn="ctr" eaLnBrk="1" fontAlgn="auto" hangingPunct="1">
              <a:spcAft>
                <a:spcPts val="0"/>
              </a:spcAft>
              <a:defRPr/>
            </a:pPr>
            <a:r>
              <a:rPr lang="en-US" sz="800" b="0" i="1" kern="0" dirty="0">
                <a:solidFill>
                  <a:schemeClr val="tx1">
                    <a:lumMod val="75000"/>
                    <a:lumOff val="25000"/>
                  </a:schemeClr>
                </a:solidFill>
                <a:latin typeface="Garamond" pitchFamily="18" charset="0"/>
              </a:rPr>
              <a:t>This material is informational only and is not intended as an offer or a solicitation for any particular product.  </a:t>
            </a:r>
          </a:p>
          <a:p>
            <a:pPr algn="ctr" eaLnBrk="1" fontAlgn="auto" hangingPunct="1">
              <a:spcAft>
                <a:spcPts val="0"/>
              </a:spcAft>
              <a:defRPr/>
            </a:pPr>
            <a:r>
              <a:rPr lang="en-US" sz="800" b="0" i="1" kern="0" dirty="0">
                <a:solidFill>
                  <a:schemeClr val="tx1">
                    <a:lumMod val="75000"/>
                    <a:lumOff val="25000"/>
                  </a:schemeClr>
                </a:solidFill>
                <a:latin typeface="Garamond" pitchFamily="18" charset="0"/>
              </a:rPr>
              <a:t>WealthPoint, LLC does not provide tax advice.  Any discussion of U.S. tax matters contained herein is not intended to be used and cannot be used for the purposes of avoiding U.S. tax-related penalties.</a:t>
            </a:r>
          </a:p>
          <a:p>
            <a:pPr algn="ctr" eaLnBrk="1" fontAlgn="auto" hangingPunct="1">
              <a:spcAft>
                <a:spcPts val="0"/>
              </a:spcAft>
              <a:defRPr/>
            </a:pPr>
            <a:r>
              <a:rPr lang="en-US" sz="800" b="0" i="1" kern="0" dirty="0">
                <a:solidFill>
                  <a:schemeClr val="tx1">
                    <a:lumMod val="75000"/>
                    <a:lumOff val="25000"/>
                  </a:schemeClr>
                </a:solidFill>
                <a:latin typeface="Garamond" pitchFamily="18" charset="0"/>
              </a:rPr>
              <a:t>Securities offered through Kestra Investment Services LLC (Kestra IS), member FINRA/SIPC.  Investment advisory services offered through Kestra Advisory Services, LLC (Kestra AS), an affiliate of Kestra IS. WealthPoint is a member firm of PartnersFinancial. Kestra IS and Kestra AS are not affiliated with WealthPoint, LLC or PartnersFinancial. WealthPoint, LLC is independently owned and operated. WealthPoint, the WealthPoint logo and Know your story are all registered trademarks of WealthPoint, LLC.</a:t>
            </a:r>
          </a:p>
          <a:p>
            <a:pPr algn="ctr" eaLnBrk="1" fontAlgn="auto" hangingPunct="1">
              <a:spcAft>
                <a:spcPts val="0"/>
              </a:spcAft>
              <a:defRPr/>
            </a:pPr>
            <a:r>
              <a:rPr lang="en-US" sz="800" b="0" i="1" kern="0" dirty="0">
                <a:solidFill>
                  <a:schemeClr val="tx1">
                    <a:lumMod val="75000"/>
                    <a:lumOff val="25000"/>
                  </a:schemeClr>
                </a:solidFill>
                <a:latin typeface="Garamond" pitchFamily="18" charset="0"/>
              </a:rPr>
              <a:t> </a:t>
            </a:r>
            <a:endParaRPr lang="en-US" sz="700" dirty="0">
              <a:solidFill>
                <a:schemeClr val="tx1">
                  <a:lumMod val="75000"/>
                  <a:lumOff val="25000"/>
                </a:schemeClr>
              </a:solidFill>
              <a:latin typeface="Garamond" pitchFamily="18" charset="0"/>
            </a:endParaRPr>
          </a:p>
          <a:p>
            <a:pPr algn="ctr">
              <a:defRPr/>
            </a:pPr>
            <a:r>
              <a:rPr lang="en-US" sz="800" b="0" dirty="0">
                <a:solidFill>
                  <a:schemeClr val="tx1">
                    <a:lumMod val="75000"/>
                    <a:lumOff val="25000"/>
                  </a:schemeClr>
                </a:solidFill>
                <a:latin typeface="Garamond" pitchFamily="18" charset="0"/>
              </a:rPr>
              <a:t>© and Trademark WealthPoint LLC. May not be shared or reproduced without prior written consent by WealthPoint LLC.</a:t>
            </a:r>
          </a:p>
        </p:txBody>
      </p:sp>
    </p:spTree>
    <p:extLst>
      <p:ext uri="{BB962C8B-B14F-4D97-AF65-F5344CB8AC3E}">
        <p14:creationId xmlns:p14="http://schemas.microsoft.com/office/powerpoint/2010/main" val="819497994"/>
      </p:ext>
    </p:extLst>
  </p:cSld>
  <p:clrMap bg1="lt1" tx1="dk1" bg2="lt2" tx2="dk2" accent1="accent1" accent2="accent2" accent3="accent3" accent4="accent4" accent5="accent5" accent6="accent6" hlink="hlink" folHlink="folHlink"/>
  <p:sldLayoutIdLst>
    <p:sldLayoutId id="2147483653" r:id="rId1"/>
    <p:sldLayoutId id="2147483677" r:id="rId2"/>
    <p:sldLayoutId id="2147483679" r:id="rId3"/>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20530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3782240" y="7409415"/>
            <a:ext cx="2511209" cy="204484"/>
          </a:xfrm>
          <a:prstGeom prst="rect">
            <a:avLst/>
          </a:prstGeom>
          <a:noFill/>
        </p:spPr>
        <p:txBody>
          <a:bodyPr wrap="none" lIns="98874" tIns="49437" rIns="98874" bIns="49437" rtlCol="0">
            <a:spAutoFit/>
          </a:bodyPr>
          <a:lstStyle/>
          <a:p>
            <a:pPr eaLnBrk="0" fontAlgn="base" hangingPunct="0">
              <a:spcBef>
                <a:spcPct val="0"/>
              </a:spcBef>
              <a:spcAft>
                <a:spcPct val="0"/>
              </a:spcAft>
            </a:pPr>
            <a:r>
              <a:rPr lang="en-US" sz="680" b="0" dirty="0">
                <a:solidFill>
                  <a:schemeClr val="tx1">
                    <a:lumMod val="65000"/>
                    <a:lumOff val="35000"/>
                  </a:schemeClr>
                </a:solidFill>
                <a:latin typeface="Garamond" pitchFamily="18" charset="0"/>
              </a:rPr>
              <a:t>© and Trademark 2011-2018 WealthPoint LLC.  All rights reserved.</a:t>
            </a:r>
          </a:p>
        </p:txBody>
      </p:sp>
    </p:spTree>
    <p:extLst>
      <p:ext uri="{BB962C8B-B14F-4D97-AF65-F5344CB8AC3E}">
        <p14:creationId xmlns:p14="http://schemas.microsoft.com/office/powerpoint/2010/main" val="215985831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8991918" y="6461670"/>
            <a:ext cx="693502" cy="66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cxnSp>
        <p:nvCxnSpPr>
          <p:cNvPr id="15" name="Straight Connector 14"/>
          <p:cNvCxnSpPr/>
          <p:nvPr userDrawn="1"/>
        </p:nvCxnSpPr>
        <p:spPr bwMode="auto">
          <a:xfrm>
            <a:off x="457202" y="990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bwMode="auto">
          <a:xfrm>
            <a:off x="457200" y="69342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19"/>
          <p:cNvSpPr>
            <a:spLocks noGrp="1"/>
          </p:cNvSpPr>
          <p:nvPr>
            <p:ph type="sldNum" sz="quarter" idx="4"/>
          </p:nvPr>
        </p:nvSpPr>
        <p:spPr>
          <a:xfrm>
            <a:off x="4343400" y="6977063"/>
            <a:ext cx="1371600" cy="414338"/>
          </a:xfrm>
          <a:prstGeom prst="rect">
            <a:avLst/>
          </a:prstGeom>
        </p:spPr>
        <p:txBody>
          <a:bodyPr vert="horz" lIns="91440" tIns="45720" rIns="91440" bIns="45720" rtlCol="0" anchor="ctr"/>
          <a:lstStyle>
            <a:lvl1pPr algn="ctr">
              <a:defRPr sz="1359">
                <a:solidFill>
                  <a:schemeClr val="tx1">
                    <a:tint val="75000"/>
                  </a:schemeClr>
                </a:solidFill>
                <a:latin typeface="Garamond" pitchFamily="18" charset="0"/>
              </a:defRPr>
            </a:lvl1pPr>
          </a:lstStyle>
          <a:p>
            <a:r>
              <a:rPr lang="en-US" dirty="0"/>
              <a:t>-</a:t>
            </a:r>
            <a:fld id="{3BED7DC9-38E3-4E67-9DBC-BE31F4C51ABD}" type="slidenum">
              <a:rPr lang="en-US" smtClean="0"/>
              <a:pPr/>
              <a:t>‹#›</a:t>
            </a:fld>
            <a:r>
              <a:rPr lang="en-US" dirty="0"/>
              <a:t>-</a:t>
            </a:r>
          </a:p>
        </p:txBody>
      </p:sp>
    </p:spTree>
    <p:extLst>
      <p:ext uri="{BB962C8B-B14F-4D97-AF65-F5344CB8AC3E}">
        <p14:creationId xmlns:p14="http://schemas.microsoft.com/office/powerpoint/2010/main" val="7795754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21" r:id="rId3"/>
    <p:sldLayoutId id="2147483736" r:id="rId4"/>
    <p:sldLayoutId id="2147483737" r:id="rId5"/>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802081"/>
      </p:ext>
    </p:extLst>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48753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036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9" r:id="rId5"/>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bwMode="auto">
          <a:xfrm>
            <a:off x="0" y="685800"/>
            <a:ext cx="100584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C363871-C707-4B9A-9179-B39C2CD8510C}"/>
              </a:ext>
            </a:extLst>
          </p:cNvPr>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pic>
        <p:nvPicPr>
          <p:cNvPr id="4" name="Picture 8">
            <a:extLst>
              <a:ext uri="{FF2B5EF4-FFF2-40B4-BE49-F238E27FC236}">
                <a16:creationId xmlns:a16="http://schemas.microsoft.com/office/drawing/2014/main" id="{E384412D-085B-4CB5-9E2F-901418966A5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EB9A6D4-FA0E-4A38-99E1-CF69C9550A03}"/>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19">
            <a:extLst>
              <a:ext uri="{FF2B5EF4-FFF2-40B4-BE49-F238E27FC236}">
                <a16:creationId xmlns:a16="http://schemas.microsoft.com/office/drawing/2014/main" id="{DC091A84-43BE-47C2-A119-F4A8A306ADAD}"/>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2398293487"/>
      </p:ext>
    </p:extLst>
  </p:cSld>
  <p:clrMap bg1="lt1" tx1="dk1" bg2="lt2" tx2="dk2" accent1="accent1" accent2="accent2" accent3="accent3" accent4="accent4" accent5="accent5" accent6="accent6" hlink="hlink" folHlink="folHlink"/>
  <p:sldLayoutIdLst>
    <p:sldLayoutId id="2147483669" r:id="rId1"/>
    <p:sldLayoutId id="2147483678"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3850833" y="7419945"/>
            <a:ext cx="2356735" cy="200055"/>
          </a:xfrm>
          <a:prstGeom prst="rect">
            <a:avLst/>
          </a:prstGeom>
          <a:noFill/>
        </p:spPr>
        <p:txBody>
          <a:bodyPr wrap="none" rtlCol="0">
            <a:spAutoFit/>
          </a:bodyPr>
          <a:lstStyle/>
          <a:p>
            <a:pPr algn="ctr"/>
            <a:r>
              <a:rPr lang="en-US" sz="700" dirty="0">
                <a:solidFill>
                  <a:schemeClr val="tx1">
                    <a:lumMod val="65000"/>
                    <a:lumOff val="35000"/>
                  </a:schemeClr>
                </a:solidFill>
                <a:latin typeface="Garamond" pitchFamily="18" charset="0"/>
              </a:rPr>
              <a:t>© and Trademark 2014 WealthPoint LLC.  All rights reserved.</a:t>
            </a:r>
          </a:p>
        </p:txBody>
      </p:sp>
      <p:cxnSp>
        <p:nvCxnSpPr>
          <p:cNvPr id="5" name="Straight Connector 4"/>
          <p:cNvCxnSpPr/>
          <p:nvPr userDrawn="1"/>
        </p:nvCxnSpPr>
        <p:spPr bwMode="auto">
          <a:xfrm>
            <a:off x="0" y="685800"/>
            <a:ext cx="10058400" cy="0"/>
          </a:xfrm>
          <a:prstGeom prst="line">
            <a:avLst/>
          </a:prstGeom>
          <a:ln w="12700">
            <a:gradFill flip="none" rotWithShape="1">
              <a:gsLst>
                <a:gs pos="0">
                  <a:schemeClr val="tx1">
                    <a:lumMod val="75000"/>
                    <a:lumOff val="25000"/>
                  </a:schemeClr>
                </a:gs>
                <a:gs pos="57000">
                  <a:schemeClr val="tx1">
                    <a:lumMod val="75000"/>
                    <a:lumOff val="25000"/>
                  </a:schemeClr>
                </a:gs>
                <a:gs pos="92000">
                  <a:schemeClr val="bg1"/>
                </a:gs>
              </a:gsLst>
              <a:lin ang="10800000" scaled="1"/>
              <a:tileRect/>
            </a:gradFill>
          </a:ln>
          <a:effectLst/>
        </p:spPr>
        <p:style>
          <a:lnRef idx="2">
            <a:schemeClr val="accent1"/>
          </a:lnRef>
          <a:fillRef idx="0">
            <a:schemeClr val="accent1"/>
          </a:fillRef>
          <a:effectRef idx="1">
            <a:schemeClr val="accent1"/>
          </a:effectRef>
          <a:fontRef idx="minor">
            <a:schemeClr val="tx1"/>
          </a:fontRef>
        </p:style>
      </p:cxnSp>
      <p:pic>
        <p:nvPicPr>
          <p:cNvPr id="8" name="Picture 8">
            <a:extLst>
              <a:ext uri="{FF2B5EF4-FFF2-40B4-BE49-F238E27FC236}">
                <a16:creationId xmlns:a16="http://schemas.microsoft.com/office/drawing/2014/main" id="{B7D450AB-AB6D-4D01-8F41-03328D9F963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14B2B911-7FFE-41BD-BDF1-2DF85D7B0A4D}"/>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9">
            <a:extLst>
              <a:ext uri="{FF2B5EF4-FFF2-40B4-BE49-F238E27FC236}">
                <a16:creationId xmlns:a16="http://schemas.microsoft.com/office/drawing/2014/main" id="{7FA3B291-DCEC-4FE5-8131-F6C4817DC3CD}"/>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2380755734"/>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0D085AAE-A092-46CB-A898-83DA2DAD764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27EEFFCD-FDA8-41F5-9274-BE56E4291643}"/>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896679"/>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5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E03A14B1-104B-4DE5-A97C-B55034F8529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a:extLst>
              <a:ext uri="{FF2B5EF4-FFF2-40B4-BE49-F238E27FC236}">
                <a16:creationId xmlns:a16="http://schemas.microsoft.com/office/drawing/2014/main" id="{D95C6E74-E44F-45FB-A2FE-8215DBA8B976}"/>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790918"/>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bwMode="auto">
          <a:xfrm>
            <a:off x="457201" y="884911"/>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bwMode="auto">
          <a:xfrm>
            <a:off x="457201" y="6705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Box 14"/>
          <p:cNvSpPr txBox="1">
            <a:spLocks noChangeArrowheads="1"/>
          </p:cNvSpPr>
          <p:nvPr userDrawn="1"/>
        </p:nvSpPr>
        <p:spPr bwMode="auto">
          <a:xfrm>
            <a:off x="1508760" y="6858001"/>
            <a:ext cx="7040880" cy="913327"/>
          </a:xfrm>
          <a:prstGeom prst="rect">
            <a:avLst/>
          </a:prstGeom>
          <a:noFill/>
          <a:ln w="19050" algn="ctr">
            <a:noFill/>
            <a:miter lim="800000"/>
            <a:headEnd/>
            <a:tailEnd/>
          </a:ln>
        </p:spPr>
        <p:txBody>
          <a:bodyPr>
            <a:spAutoFit/>
          </a:bodyPr>
          <a:lstStyle/>
          <a:p>
            <a:pPr algn="ctr" eaLnBrk="1" fontAlgn="auto" hangingPunct="1">
              <a:spcAft>
                <a:spcPts val="0"/>
              </a:spcAft>
              <a:defRPr/>
            </a:pPr>
            <a:r>
              <a:rPr lang="en-US" sz="776" b="0" i="1" kern="0" dirty="0">
                <a:solidFill>
                  <a:schemeClr val="tx1">
                    <a:lumMod val="75000"/>
                    <a:lumOff val="25000"/>
                  </a:schemeClr>
                </a:solidFill>
                <a:latin typeface="Garamond" pitchFamily="18" charset="0"/>
              </a:rPr>
              <a:t>This material is informational only and is not intended as an offer or a solicitation for any particular product.  </a:t>
            </a:r>
          </a:p>
          <a:p>
            <a:pPr algn="ctr" eaLnBrk="1" fontAlgn="auto" hangingPunct="1">
              <a:spcAft>
                <a:spcPts val="0"/>
              </a:spcAft>
              <a:defRPr/>
            </a:pPr>
            <a:r>
              <a:rPr lang="en-US" sz="776" b="0" i="1" kern="0" dirty="0">
                <a:solidFill>
                  <a:schemeClr val="tx1">
                    <a:lumMod val="75000"/>
                    <a:lumOff val="25000"/>
                  </a:schemeClr>
                </a:solidFill>
                <a:latin typeface="Garamond" pitchFamily="18" charset="0"/>
              </a:rPr>
              <a:t>WealthPoint, LLC does not provide tax advice.  Any discussion of U.S. tax matters contained herein is not intended to be used and cannot be used for the purposes of avoiding U.S. tax-related penalties.</a:t>
            </a:r>
          </a:p>
          <a:p>
            <a:pPr algn="ctr" eaLnBrk="1" fontAlgn="auto" hangingPunct="1">
              <a:spcAft>
                <a:spcPts val="0"/>
              </a:spcAft>
              <a:defRPr/>
            </a:pPr>
            <a:r>
              <a:rPr lang="en-US" sz="776" b="0" i="1" kern="0" dirty="0">
                <a:solidFill>
                  <a:schemeClr val="tx1">
                    <a:lumMod val="75000"/>
                    <a:lumOff val="25000"/>
                  </a:schemeClr>
                </a:solidFill>
                <a:latin typeface="Garamond" pitchFamily="18" charset="0"/>
              </a:rPr>
              <a:t>Securities offered through Kestra Investment Services, LLC (Kestra IS), member FINRA/SIPC.  Investment advisory services offered through Kestra Advisory Services, LLC (Kestra AS), an affiliate of Kestra IS. WealthPoint is a member firm of PartnersFinancial. Kestra IS and Kestra AS are not affiliated with WealthPoint, LLC or PartnersFinancial. WealthPoint, LLC is independently owned and operated. WealthPoint, the WealthPoint logo and Know your story are all registered trademarks of WealthPoint, LLC.</a:t>
            </a:r>
          </a:p>
          <a:p>
            <a:pPr algn="ctr" eaLnBrk="1" fontAlgn="auto" hangingPunct="1">
              <a:spcAft>
                <a:spcPts val="0"/>
              </a:spcAft>
              <a:defRPr/>
            </a:pPr>
            <a:endParaRPr lang="en-US" sz="680" dirty="0">
              <a:solidFill>
                <a:schemeClr val="tx1">
                  <a:lumMod val="75000"/>
                  <a:lumOff val="25000"/>
                </a:schemeClr>
              </a:solidFill>
              <a:latin typeface="Garamond" pitchFamily="18" charset="0"/>
            </a:endParaRPr>
          </a:p>
          <a:p>
            <a:pPr algn="ctr">
              <a:defRPr/>
            </a:pPr>
            <a:r>
              <a:rPr lang="en-US" sz="776" b="0" dirty="0">
                <a:solidFill>
                  <a:schemeClr val="tx1">
                    <a:lumMod val="75000"/>
                    <a:lumOff val="25000"/>
                  </a:schemeClr>
                </a:solidFill>
                <a:latin typeface="Garamond" pitchFamily="18" charset="0"/>
              </a:rPr>
              <a:t>© and Trademark 2011-2018 WealthPoint LLC. May not be shared or reproduced without prior written consent by WealthPoint LLC</a:t>
            </a:r>
          </a:p>
        </p:txBody>
      </p:sp>
    </p:spTree>
    <p:extLst>
      <p:ext uri="{BB962C8B-B14F-4D97-AF65-F5344CB8AC3E}">
        <p14:creationId xmlns:p14="http://schemas.microsoft.com/office/powerpoint/2010/main" val="38415489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38" r:id="rId4"/>
  </p:sldLayoutIdLst>
  <p:hf hdr="0" ftr="0" dt="0"/>
  <p:txStyles>
    <p:titleStyle>
      <a:lvl1pPr algn="ctr" defTabSz="988868" rtl="0" eaLnBrk="1" latinLnBrk="0" hangingPunct="1">
        <a:spcBef>
          <a:spcPct val="0"/>
        </a:spcBef>
        <a:buNone/>
        <a:defRPr sz="4756" kern="1200">
          <a:solidFill>
            <a:schemeClr val="tx1"/>
          </a:solidFill>
          <a:latin typeface="+mj-lt"/>
          <a:ea typeface="+mj-ea"/>
          <a:cs typeface="+mj-cs"/>
        </a:defRPr>
      </a:lvl1pPr>
    </p:titleStyle>
    <p:bodyStyle>
      <a:lvl1pPr marL="370826" indent="-370826" algn="l" defTabSz="988868" rtl="0" eaLnBrk="1" latinLnBrk="0" hangingPunct="1">
        <a:spcBef>
          <a:spcPct val="20000"/>
        </a:spcBef>
        <a:buFont typeface="Arial" pitchFamily="34" charset="0"/>
        <a:buChar char="•"/>
        <a:defRPr sz="3494" kern="1200">
          <a:solidFill>
            <a:schemeClr val="tx1"/>
          </a:solidFill>
          <a:latin typeface="+mn-lt"/>
          <a:ea typeface="+mn-ea"/>
          <a:cs typeface="+mn-cs"/>
        </a:defRPr>
      </a:lvl1pPr>
      <a:lvl2pPr marL="803456" indent="-309022" algn="l" defTabSz="988868" rtl="0" eaLnBrk="1" latinLnBrk="0" hangingPunct="1">
        <a:spcBef>
          <a:spcPct val="20000"/>
        </a:spcBef>
        <a:buFont typeface="Arial" pitchFamily="34" charset="0"/>
        <a:buChar char="–"/>
        <a:defRPr sz="3009" kern="1200">
          <a:solidFill>
            <a:schemeClr val="tx1"/>
          </a:solidFill>
          <a:latin typeface="+mn-lt"/>
          <a:ea typeface="+mn-ea"/>
          <a:cs typeface="+mn-cs"/>
        </a:defRPr>
      </a:lvl2pPr>
      <a:lvl3pPr marL="1236087" indent="-247217" algn="l" defTabSz="988868" rtl="0" eaLnBrk="1" latinLnBrk="0" hangingPunct="1">
        <a:spcBef>
          <a:spcPct val="20000"/>
        </a:spcBef>
        <a:buFont typeface="Arial" pitchFamily="34" charset="0"/>
        <a:buChar char="•"/>
        <a:defRPr sz="2621" kern="1200">
          <a:solidFill>
            <a:schemeClr val="tx1"/>
          </a:solidFill>
          <a:latin typeface="+mn-lt"/>
          <a:ea typeface="+mn-ea"/>
          <a:cs typeface="+mn-cs"/>
        </a:defRPr>
      </a:lvl3pPr>
      <a:lvl4pPr marL="1730521"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4pPr>
      <a:lvl5pPr marL="2224955"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5pPr>
      <a:lvl6pPr marL="2719389"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6pPr>
      <a:lvl7pPr marL="3213824"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7pPr>
      <a:lvl8pPr marL="3708258"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8pPr>
      <a:lvl9pPr marL="4202692"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9pPr>
    </p:bodyStyle>
    <p:otherStyle>
      <a:defPPr>
        <a:defRPr lang="en-US"/>
      </a:defPPr>
      <a:lvl1pPr marL="0" algn="l" defTabSz="988868" rtl="0" eaLnBrk="1" latinLnBrk="0" hangingPunct="1">
        <a:defRPr sz="1941" kern="1200">
          <a:solidFill>
            <a:schemeClr val="tx1"/>
          </a:solidFill>
          <a:latin typeface="+mn-lt"/>
          <a:ea typeface="+mn-ea"/>
          <a:cs typeface="+mn-cs"/>
        </a:defRPr>
      </a:lvl1pPr>
      <a:lvl2pPr marL="494434" algn="l" defTabSz="988868" rtl="0" eaLnBrk="1" latinLnBrk="0" hangingPunct="1">
        <a:defRPr sz="1941" kern="1200">
          <a:solidFill>
            <a:schemeClr val="tx1"/>
          </a:solidFill>
          <a:latin typeface="+mn-lt"/>
          <a:ea typeface="+mn-ea"/>
          <a:cs typeface="+mn-cs"/>
        </a:defRPr>
      </a:lvl2pPr>
      <a:lvl3pPr marL="988868" algn="l" defTabSz="988868" rtl="0" eaLnBrk="1" latinLnBrk="0" hangingPunct="1">
        <a:defRPr sz="1941" kern="1200">
          <a:solidFill>
            <a:schemeClr val="tx1"/>
          </a:solidFill>
          <a:latin typeface="+mn-lt"/>
          <a:ea typeface="+mn-ea"/>
          <a:cs typeface="+mn-cs"/>
        </a:defRPr>
      </a:lvl3pPr>
      <a:lvl4pPr marL="1483303" algn="l" defTabSz="988868" rtl="0" eaLnBrk="1" latinLnBrk="0" hangingPunct="1">
        <a:defRPr sz="1941" kern="1200">
          <a:solidFill>
            <a:schemeClr val="tx1"/>
          </a:solidFill>
          <a:latin typeface="+mn-lt"/>
          <a:ea typeface="+mn-ea"/>
          <a:cs typeface="+mn-cs"/>
        </a:defRPr>
      </a:lvl4pPr>
      <a:lvl5pPr marL="1977737" algn="l" defTabSz="988868" rtl="0" eaLnBrk="1" latinLnBrk="0" hangingPunct="1">
        <a:defRPr sz="1941" kern="1200">
          <a:solidFill>
            <a:schemeClr val="tx1"/>
          </a:solidFill>
          <a:latin typeface="+mn-lt"/>
          <a:ea typeface="+mn-ea"/>
          <a:cs typeface="+mn-cs"/>
        </a:defRPr>
      </a:lvl5pPr>
      <a:lvl6pPr marL="2472171" algn="l" defTabSz="988868" rtl="0" eaLnBrk="1" latinLnBrk="0" hangingPunct="1">
        <a:defRPr sz="1941" kern="1200">
          <a:solidFill>
            <a:schemeClr val="tx1"/>
          </a:solidFill>
          <a:latin typeface="+mn-lt"/>
          <a:ea typeface="+mn-ea"/>
          <a:cs typeface="+mn-cs"/>
        </a:defRPr>
      </a:lvl6pPr>
      <a:lvl7pPr marL="2966606" algn="l" defTabSz="988868" rtl="0" eaLnBrk="1" latinLnBrk="0" hangingPunct="1">
        <a:defRPr sz="1941" kern="1200">
          <a:solidFill>
            <a:schemeClr val="tx1"/>
          </a:solidFill>
          <a:latin typeface="+mn-lt"/>
          <a:ea typeface="+mn-ea"/>
          <a:cs typeface="+mn-cs"/>
        </a:defRPr>
      </a:lvl7pPr>
      <a:lvl8pPr marL="3461040" algn="l" defTabSz="988868" rtl="0" eaLnBrk="1" latinLnBrk="0" hangingPunct="1">
        <a:defRPr sz="1941" kern="1200">
          <a:solidFill>
            <a:schemeClr val="tx1"/>
          </a:solidFill>
          <a:latin typeface="+mn-lt"/>
          <a:ea typeface="+mn-ea"/>
          <a:cs typeface="+mn-cs"/>
        </a:defRPr>
      </a:lvl8pPr>
      <a:lvl9pPr marL="3955475" algn="l" defTabSz="988868" rtl="0" eaLnBrk="1" latinLnBrk="0" hangingPunct="1">
        <a:defRPr sz="194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14400" y="6629400"/>
            <a:ext cx="8229600" cy="1061345"/>
          </a:xfrm>
          <a:prstGeom prst="rect">
            <a:avLst/>
          </a:prstGeom>
          <a:noFill/>
          <a:ln w="19050" algn="ctr">
            <a:noFill/>
            <a:miter lim="800000"/>
            <a:headEnd/>
            <a:tailEnd/>
          </a:ln>
        </p:spPr>
        <p:txBody>
          <a:bodyPr lIns="88740" tIns="44369" rIns="88740" bIns="44369">
            <a:spAutoFit/>
          </a:bodyPr>
          <a:lstStyle/>
          <a:p>
            <a:pPr algn="ctr" eaLnBrk="1" fontAlgn="auto" hangingPunct="1">
              <a:spcAft>
                <a:spcPts val="0"/>
              </a:spcAft>
              <a:defRPr/>
            </a:pPr>
            <a:r>
              <a:rPr lang="en-US" sz="908" b="0" i="1" kern="0" dirty="0">
                <a:solidFill>
                  <a:schemeClr val="tx1">
                    <a:lumMod val="75000"/>
                    <a:lumOff val="25000"/>
                  </a:schemeClr>
                </a:solidFill>
                <a:latin typeface="Garamond" pitchFamily="18" charset="0"/>
              </a:rPr>
              <a:t>This material is informational only and is not intended as an offer or a solicitation for any particular product.  </a:t>
            </a:r>
          </a:p>
          <a:p>
            <a:pPr algn="ctr" eaLnBrk="1" fontAlgn="auto" hangingPunct="1">
              <a:spcAft>
                <a:spcPts val="0"/>
              </a:spcAft>
              <a:defRPr/>
            </a:pPr>
            <a:r>
              <a:rPr lang="en-US" sz="908" b="0" i="1" kern="0" dirty="0">
                <a:solidFill>
                  <a:schemeClr val="tx1">
                    <a:lumMod val="75000"/>
                    <a:lumOff val="25000"/>
                  </a:schemeClr>
                </a:solidFill>
                <a:latin typeface="Garamond" pitchFamily="18" charset="0"/>
              </a:rPr>
              <a:t>WealthPoint, LLC does not provide tax advice.  Any discussion of U.S. tax matters contained herein is not intended to be used and cannot be used for the purposes of avoiding U.S. tax-related penalties.</a:t>
            </a:r>
          </a:p>
          <a:p>
            <a:pPr algn="ctr" eaLnBrk="1" fontAlgn="auto" hangingPunct="1">
              <a:spcAft>
                <a:spcPts val="0"/>
              </a:spcAft>
              <a:defRPr/>
            </a:pPr>
            <a:r>
              <a:rPr lang="en-US" sz="908" b="0" i="1" kern="0" dirty="0">
                <a:solidFill>
                  <a:schemeClr val="tx1">
                    <a:lumMod val="75000"/>
                    <a:lumOff val="25000"/>
                  </a:schemeClr>
                </a:solidFill>
                <a:latin typeface="Garamond" pitchFamily="18" charset="0"/>
              </a:rPr>
              <a:t>Securities offered through Kestra Investment Services, LLC (Kestra IS), member FINRA/SIPC.  Investment advisory services offered through Kestra Advisory Services, LLC (Kestra AS), an affiliate of Kestra IS. WealthPoint is a member firm of PartnersFinancial. Kestra IS and Kestra AS are not affiliated with WealthPoint, LLC or PartnersFinancial. WealthPoint, LLC is independently owned and operated. WealthPoint, the WealthPoint logo and Know your story are all registered trademarks of WealthPoint, LLC.  </a:t>
            </a:r>
          </a:p>
          <a:p>
            <a:pPr algn="ctr" eaLnBrk="1" fontAlgn="auto" hangingPunct="1">
              <a:spcAft>
                <a:spcPts val="0"/>
              </a:spcAft>
              <a:defRPr/>
            </a:pPr>
            <a:endParaRPr lang="en-US" sz="867" dirty="0">
              <a:solidFill>
                <a:schemeClr val="tx1">
                  <a:lumMod val="75000"/>
                  <a:lumOff val="25000"/>
                </a:schemeClr>
              </a:solidFill>
              <a:latin typeface="Garamond" pitchFamily="18" charset="0"/>
            </a:endParaRPr>
          </a:p>
          <a:p>
            <a:pPr algn="ctr">
              <a:defRPr/>
            </a:pPr>
            <a:r>
              <a:rPr lang="en-US" sz="908" b="0" dirty="0">
                <a:solidFill>
                  <a:schemeClr val="tx1">
                    <a:lumMod val="75000"/>
                    <a:lumOff val="25000"/>
                  </a:schemeClr>
                </a:solidFill>
                <a:latin typeface="Garamond" pitchFamily="18" charset="0"/>
              </a:rPr>
              <a:t>© and Trademark 2011-2018 WealthPoint LLC. May not be shared or reproduced without prior written consent by WealthPoint LLC</a:t>
            </a:r>
            <a:endParaRPr lang="en-US" sz="874" b="0" dirty="0">
              <a:solidFill>
                <a:schemeClr val="tx1">
                  <a:lumMod val="75000"/>
                  <a:lumOff val="25000"/>
                </a:schemeClr>
              </a:solidFill>
              <a:latin typeface="Garamond" pitchFamily="18" charset="0"/>
            </a:endParaRPr>
          </a:p>
        </p:txBody>
      </p:sp>
      <p:cxnSp>
        <p:nvCxnSpPr>
          <p:cNvPr id="11" name="Straight Connector 10"/>
          <p:cNvCxnSpPr/>
          <p:nvPr/>
        </p:nvCxnSpPr>
        <p:spPr>
          <a:xfrm>
            <a:off x="457201" y="1600200"/>
            <a:ext cx="9144000" cy="0"/>
          </a:xfrm>
          <a:prstGeom prst="line">
            <a:avLst/>
          </a:prstGeom>
          <a:ln w="19050">
            <a:gradFill flip="none" rotWithShape="1">
              <a:gsLst>
                <a:gs pos="42000">
                  <a:schemeClr val="tx1">
                    <a:lumMod val="75000"/>
                    <a:lumOff val="25000"/>
                  </a:schemeClr>
                </a:gs>
                <a:gs pos="95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1" y="6172200"/>
            <a:ext cx="9144000" cy="0"/>
          </a:xfrm>
          <a:prstGeom prst="line">
            <a:avLst/>
          </a:prstGeom>
          <a:ln w="19050">
            <a:gradFill flip="none" rotWithShape="1">
              <a:gsLst>
                <a:gs pos="42000">
                  <a:schemeClr val="tx1">
                    <a:lumMod val="75000"/>
                    <a:lumOff val="25000"/>
                  </a:schemeClr>
                </a:gs>
                <a:gs pos="95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6621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ctr" defTabSz="988868" rtl="0" eaLnBrk="1" latinLnBrk="0" hangingPunct="1">
        <a:spcBef>
          <a:spcPct val="0"/>
        </a:spcBef>
        <a:buNone/>
        <a:defRPr sz="4756" kern="1200">
          <a:solidFill>
            <a:schemeClr val="tx1"/>
          </a:solidFill>
          <a:latin typeface="+mj-lt"/>
          <a:ea typeface="+mj-ea"/>
          <a:cs typeface="+mj-cs"/>
        </a:defRPr>
      </a:lvl1pPr>
    </p:titleStyle>
    <p:bodyStyle>
      <a:lvl1pPr marL="370826" indent="-370826" algn="l" defTabSz="988868" rtl="0" eaLnBrk="1" latinLnBrk="0" hangingPunct="1">
        <a:spcBef>
          <a:spcPct val="20000"/>
        </a:spcBef>
        <a:buFont typeface="Arial" pitchFamily="34" charset="0"/>
        <a:buChar char="•"/>
        <a:defRPr sz="3494" kern="1200">
          <a:solidFill>
            <a:schemeClr val="tx1"/>
          </a:solidFill>
          <a:latin typeface="+mn-lt"/>
          <a:ea typeface="+mn-ea"/>
          <a:cs typeface="+mn-cs"/>
        </a:defRPr>
      </a:lvl1pPr>
      <a:lvl2pPr marL="803456" indent="-309022" algn="l" defTabSz="988868" rtl="0" eaLnBrk="1" latinLnBrk="0" hangingPunct="1">
        <a:spcBef>
          <a:spcPct val="20000"/>
        </a:spcBef>
        <a:buFont typeface="Arial" pitchFamily="34" charset="0"/>
        <a:buChar char="–"/>
        <a:defRPr sz="3009" kern="1200">
          <a:solidFill>
            <a:schemeClr val="tx1"/>
          </a:solidFill>
          <a:latin typeface="+mn-lt"/>
          <a:ea typeface="+mn-ea"/>
          <a:cs typeface="+mn-cs"/>
        </a:defRPr>
      </a:lvl2pPr>
      <a:lvl3pPr marL="1236087" indent="-247217" algn="l" defTabSz="988868" rtl="0" eaLnBrk="1" latinLnBrk="0" hangingPunct="1">
        <a:spcBef>
          <a:spcPct val="20000"/>
        </a:spcBef>
        <a:buFont typeface="Arial" pitchFamily="34" charset="0"/>
        <a:buChar char="•"/>
        <a:defRPr sz="2621" kern="1200">
          <a:solidFill>
            <a:schemeClr val="tx1"/>
          </a:solidFill>
          <a:latin typeface="+mn-lt"/>
          <a:ea typeface="+mn-ea"/>
          <a:cs typeface="+mn-cs"/>
        </a:defRPr>
      </a:lvl3pPr>
      <a:lvl4pPr marL="1730521"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4pPr>
      <a:lvl5pPr marL="2224955"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5pPr>
      <a:lvl6pPr marL="2719389"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6pPr>
      <a:lvl7pPr marL="3213824"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7pPr>
      <a:lvl8pPr marL="3708258"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8pPr>
      <a:lvl9pPr marL="4202692" indent="-247217" algn="l" defTabSz="988868" rtl="0" eaLnBrk="1" latinLnBrk="0" hangingPunct="1">
        <a:spcBef>
          <a:spcPct val="20000"/>
        </a:spcBef>
        <a:buFont typeface="Arial" pitchFamily="34" charset="0"/>
        <a:buChar char="•"/>
        <a:defRPr sz="2135" kern="1200">
          <a:solidFill>
            <a:schemeClr val="tx1"/>
          </a:solidFill>
          <a:latin typeface="+mn-lt"/>
          <a:ea typeface="+mn-ea"/>
          <a:cs typeface="+mn-cs"/>
        </a:defRPr>
      </a:lvl9pPr>
    </p:bodyStyle>
    <p:otherStyle>
      <a:defPPr>
        <a:defRPr lang="en-US"/>
      </a:defPPr>
      <a:lvl1pPr marL="0" algn="l" defTabSz="988868" rtl="0" eaLnBrk="1" latinLnBrk="0" hangingPunct="1">
        <a:defRPr sz="1941" kern="1200">
          <a:solidFill>
            <a:schemeClr val="tx1"/>
          </a:solidFill>
          <a:latin typeface="+mn-lt"/>
          <a:ea typeface="+mn-ea"/>
          <a:cs typeface="+mn-cs"/>
        </a:defRPr>
      </a:lvl1pPr>
      <a:lvl2pPr marL="494434" algn="l" defTabSz="988868" rtl="0" eaLnBrk="1" latinLnBrk="0" hangingPunct="1">
        <a:defRPr sz="1941" kern="1200">
          <a:solidFill>
            <a:schemeClr val="tx1"/>
          </a:solidFill>
          <a:latin typeface="+mn-lt"/>
          <a:ea typeface="+mn-ea"/>
          <a:cs typeface="+mn-cs"/>
        </a:defRPr>
      </a:lvl2pPr>
      <a:lvl3pPr marL="988868" algn="l" defTabSz="988868" rtl="0" eaLnBrk="1" latinLnBrk="0" hangingPunct="1">
        <a:defRPr sz="1941" kern="1200">
          <a:solidFill>
            <a:schemeClr val="tx1"/>
          </a:solidFill>
          <a:latin typeface="+mn-lt"/>
          <a:ea typeface="+mn-ea"/>
          <a:cs typeface="+mn-cs"/>
        </a:defRPr>
      </a:lvl3pPr>
      <a:lvl4pPr marL="1483303" algn="l" defTabSz="988868" rtl="0" eaLnBrk="1" latinLnBrk="0" hangingPunct="1">
        <a:defRPr sz="1941" kern="1200">
          <a:solidFill>
            <a:schemeClr val="tx1"/>
          </a:solidFill>
          <a:latin typeface="+mn-lt"/>
          <a:ea typeface="+mn-ea"/>
          <a:cs typeface="+mn-cs"/>
        </a:defRPr>
      </a:lvl4pPr>
      <a:lvl5pPr marL="1977737" algn="l" defTabSz="988868" rtl="0" eaLnBrk="1" latinLnBrk="0" hangingPunct="1">
        <a:defRPr sz="1941" kern="1200">
          <a:solidFill>
            <a:schemeClr val="tx1"/>
          </a:solidFill>
          <a:latin typeface="+mn-lt"/>
          <a:ea typeface="+mn-ea"/>
          <a:cs typeface="+mn-cs"/>
        </a:defRPr>
      </a:lvl5pPr>
      <a:lvl6pPr marL="2472171" algn="l" defTabSz="988868" rtl="0" eaLnBrk="1" latinLnBrk="0" hangingPunct="1">
        <a:defRPr sz="1941" kern="1200">
          <a:solidFill>
            <a:schemeClr val="tx1"/>
          </a:solidFill>
          <a:latin typeface="+mn-lt"/>
          <a:ea typeface="+mn-ea"/>
          <a:cs typeface="+mn-cs"/>
        </a:defRPr>
      </a:lvl6pPr>
      <a:lvl7pPr marL="2966606" algn="l" defTabSz="988868" rtl="0" eaLnBrk="1" latinLnBrk="0" hangingPunct="1">
        <a:defRPr sz="1941" kern="1200">
          <a:solidFill>
            <a:schemeClr val="tx1"/>
          </a:solidFill>
          <a:latin typeface="+mn-lt"/>
          <a:ea typeface="+mn-ea"/>
          <a:cs typeface="+mn-cs"/>
        </a:defRPr>
      </a:lvl7pPr>
      <a:lvl8pPr marL="3461040" algn="l" defTabSz="988868" rtl="0" eaLnBrk="1" latinLnBrk="0" hangingPunct="1">
        <a:defRPr sz="1941" kern="1200">
          <a:solidFill>
            <a:schemeClr val="tx1"/>
          </a:solidFill>
          <a:latin typeface="+mn-lt"/>
          <a:ea typeface="+mn-ea"/>
          <a:cs typeface="+mn-cs"/>
        </a:defRPr>
      </a:lvl8pPr>
      <a:lvl9pPr marL="3955475" algn="l" defTabSz="988868" rtl="0" eaLnBrk="1" latinLnBrk="0" hangingPunct="1">
        <a:defRPr sz="194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userDrawn="1"/>
        </p:nvSpPr>
        <p:spPr>
          <a:xfrm>
            <a:off x="3805824" y="7419945"/>
            <a:ext cx="2496196" cy="196977"/>
          </a:xfrm>
          <a:prstGeom prst="rect">
            <a:avLst/>
          </a:prstGeom>
          <a:noFill/>
        </p:spPr>
        <p:txBody>
          <a:bodyPr wrap="none" rtlCol="0">
            <a:spAutoFit/>
          </a:bodyPr>
          <a:lstStyle/>
          <a:p>
            <a:r>
              <a:rPr lang="en-US" sz="680" dirty="0">
                <a:solidFill>
                  <a:schemeClr val="tx1">
                    <a:lumMod val="65000"/>
                    <a:lumOff val="35000"/>
                  </a:schemeClr>
                </a:solidFill>
                <a:latin typeface="Garamond" pitchFamily="18" charset="0"/>
              </a:rPr>
              <a:t>© and Trademark 2011-2018 WealthPoint LLC.  All rights reserved.</a:t>
            </a:r>
          </a:p>
        </p:txBody>
      </p:sp>
      <p:cxnSp>
        <p:nvCxnSpPr>
          <p:cNvPr id="15" name="Straight Connector 14"/>
          <p:cNvCxnSpPr/>
          <p:nvPr userDrawn="1"/>
        </p:nvCxnSpPr>
        <p:spPr bwMode="auto">
          <a:xfrm>
            <a:off x="457202" y="990600"/>
            <a:ext cx="914400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a:extLst>
              <a:ext uri="{FF2B5EF4-FFF2-40B4-BE49-F238E27FC236}">
                <a16:creationId xmlns:a16="http://schemas.microsoft.com/office/drawing/2014/main" id="{85DA22F6-E3BE-47F6-AA78-32AA66B1F29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91918" y="6751637"/>
            <a:ext cx="639762"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E2406723-67C6-42AB-864A-188D01D63F1C}"/>
              </a:ext>
            </a:extLst>
          </p:cNvPr>
          <p:cNvCxnSpPr/>
          <p:nvPr userDrawn="1"/>
        </p:nvCxnSpPr>
        <p:spPr bwMode="auto">
          <a:xfrm>
            <a:off x="457200" y="7086600"/>
            <a:ext cx="8412480" cy="0"/>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19">
            <a:extLst>
              <a:ext uri="{FF2B5EF4-FFF2-40B4-BE49-F238E27FC236}">
                <a16:creationId xmlns:a16="http://schemas.microsoft.com/office/drawing/2014/main" id="{27D87DB7-ECBF-4491-A1CA-DCF0DA09C433}"/>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000">
                <a:solidFill>
                  <a:schemeClr val="tx1">
                    <a:tint val="75000"/>
                  </a:schemeClr>
                </a:solidFill>
                <a:latin typeface="Garamond" pitchFamily="18" charset="0"/>
              </a:defRPr>
            </a:lvl1pPr>
          </a:lstStyle>
          <a:p>
            <a:r>
              <a:rPr lang="en-US"/>
              <a:t>-</a:t>
            </a:r>
            <a:fld id="{3BED7DC9-38E3-4E67-9DBC-BE31F4C51ABD}" type="slidenum">
              <a:rPr lang="en-US" smtClean="0"/>
              <a:pPr/>
              <a:t>‹#›</a:t>
            </a:fld>
            <a:r>
              <a:rPr lang="en-US"/>
              <a:t>-</a:t>
            </a:r>
            <a:endParaRPr lang="en-US" dirty="0"/>
          </a:p>
        </p:txBody>
      </p:sp>
    </p:spTree>
    <p:extLst>
      <p:ext uri="{BB962C8B-B14F-4D97-AF65-F5344CB8AC3E}">
        <p14:creationId xmlns:p14="http://schemas.microsoft.com/office/powerpoint/2010/main" val="123661825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9" r:id="rId3"/>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34676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algn="ctr" defTabSz="887515" rtl="0" eaLnBrk="1" latinLnBrk="0" hangingPunct="1">
        <a:spcBef>
          <a:spcPct val="0"/>
        </a:spcBef>
        <a:buNone/>
        <a:defRPr sz="4271" kern="1200">
          <a:solidFill>
            <a:schemeClr val="tx1"/>
          </a:solidFill>
          <a:latin typeface="+mj-lt"/>
          <a:ea typeface="+mj-ea"/>
          <a:cs typeface="+mj-cs"/>
        </a:defRPr>
      </a:lvl1pPr>
    </p:titleStyle>
    <p:bodyStyle>
      <a:lvl1pPr marL="332818" indent="-332818" algn="l" defTabSz="887515" rtl="0" eaLnBrk="1" latinLnBrk="0" hangingPunct="1">
        <a:spcBef>
          <a:spcPct val="20000"/>
        </a:spcBef>
        <a:buFont typeface="Arial" pitchFamily="34" charset="0"/>
        <a:buChar char="•"/>
        <a:defRPr sz="3106" kern="1200">
          <a:solidFill>
            <a:schemeClr val="tx1"/>
          </a:solidFill>
          <a:latin typeface="+mn-lt"/>
          <a:ea typeface="+mn-ea"/>
          <a:cs typeface="+mn-cs"/>
        </a:defRPr>
      </a:lvl1pPr>
      <a:lvl2pPr marL="721106" indent="-277348" algn="l" defTabSz="887515" rtl="0" eaLnBrk="1" latinLnBrk="0" hangingPunct="1">
        <a:spcBef>
          <a:spcPct val="20000"/>
        </a:spcBef>
        <a:buFont typeface="Arial" pitchFamily="34" charset="0"/>
        <a:buChar char="–"/>
        <a:defRPr sz="2718" kern="1200">
          <a:solidFill>
            <a:schemeClr val="tx1"/>
          </a:solidFill>
          <a:latin typeface="+mn-lt"/>
          <a:ea typeface="+mn-ea"/>
          <a:cs typeface="+mn-cs"/>
        </a:defRPr>
      </a:lvl2pPr>
      <a:lvl3pPr marL="1109393" indent="-221879" algn="l" defTabSz="887515" rtl="0" eaLnBrk="1" latinLnBrk="0" hangingPunct="1">
        <a:spcBef>
          <a:spcPct val="20000"/>
        </a:spcBef>
        <a:buFont typeface="Arial" pitchFamily="34" charset="0"/>
        <a:buChar char="•"/>
        <a:defRPr sz="2329" kern="1200">
          <a:solidFill>
            <a:schemeClr val="tx1"/>
          </a:solidFill>
          <a:latin typeface="+mn-lt"/>
          <a:ea typeface="+mn-ea"/>
          <a:cs typeface="+mn-cs"/>
        </a:defRPr>
      </a:lvl3pPr>
      <a:lvl4pPr marL="155315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199690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87515" rtl="0" eaLnBrk="1" latinLnBrk="0" hangingPunct="1">
        <a:defRPr sz="1747" kern="1200">
          <a:solidFill>
            <a:schemeClr val="tx1"/>
          </a:solidFill>
          <a:latin typeface="+mn-lt"/>
          <a:ea typeface="+mn-ea"/>
          <a:cs typeface="+mn-cs"/>
        </a:defRPr>
      </a:lvl1pPr>
      <a:lvl2pPr marL="443757" algn="l" defTabSz="887515" rtl="0" eaLnBrk="1" latinLnBrk="0" hangingPunct="1">
        <a:defRPr sz="1747" kern="1200">
          <a:solidFill>
            <a:schemeClr val="tx1"/>
          </a:solidFill>
          <a:latin typeface="+mn-lt"/>
          <a:ea typeface="+mn-ea"/>
          <a:cs typeface="+mn-cs"/>
        </a:defRPr>
      </a:lvl2pPr>
      <a:lvl3pPr marL="887515" algn="l" defTabSz="887515" rtl="0" eaLnBrk="1" latinLnBrk="0" hangingPunct="1">
        <a:defRPr sz="1747" kern="1200">
          <a:solidFill>
            <a:schemeClr val="tx1"/>
          </a:solidFill>
          <a:latin typeface="+mn-lt"/>
          <a:ea typeface="+mn-ea"/>
          <a:cs typeface="+mn-cs"/>
        </a:defRPr>
      </a:lvl3pPr>
      <a:lvl4pPr marL="1331272" algn="l" defTabSz="887515" rtl="0" eaLnBrk="1" latinLnBrk="0" hangingPunct="1">
        <a:defRPr sz="1747" kern="1200">
          <a:solidFill>
            <a:schemeClr val="tx1"/>
          </a:solidFill>
          <a:latin typeface="+mn-lt"/>
          <a:ea typeface="+mn-ea"/>
          <a:cs typeface="+mn-cs"/>
        </a:defRPr>
      </a:lvl4pPr>
      <a:lvl5pPr marL="1775029" algn="l" defTabSz="887515" rtl="0" eaLnBrk="1" latinLnBrk="0" hangingPunct="1">
        <a:defRPr sz="1747" kern="1200">
          <a:solidFill>
            <a:schemeClr val="tx1"/>
          </a:solidFill>
          <a:latin typeface="+mn-lt"/>
          <a:ea typeface="+mn-ea"/>
          <a:cs typeface="+mn-cs"/>
        </a:defRPr>
      </a:lvl5pPr>
      <a:lvl6pPr marL="2218786" algn="l" defTabSz="887515" rtl="0" eaLnBrk="1" latinLnBrk="0" hangingPunct="1">
        <a:defRPr sz="1747" kern="1200">
          <a:solidFill>
            <a:schemeClr val="tx1"/>
          </a:solidFill>
          <a:latin typeface="+mn-lt"/>
          <a:ea typeface="+mn-ea"/>
          <a:cs typeface="+mn-cs"/>
        </a:defRPr>
      </a:lvl6pPr>
      <a:lvl7pPr marL="2662544" algn="l" defTabSz="887515" rtl="0" eaLnBrk="1" latinLnBrk="0" hangingPunct="1">
        <a:defRPr sz="1747" kern="1200">
          <a:solidFill>
            <a:schemeClr val="tx1"/>
          </a:solidFill>
          <a:latin typeface="+mn-lt"/>
          <a:ea typeface="+mn-ea"/>
          <a:cs typeface="+mn-cs"/>
        </a:defRPr>
      </a:lvl7pPr>
      <a:lvl8pPr marL="3106301" algn="l" defTabSz="887515" rtl="0" eaLnBrk="1" latinLnBrk="0" hangingPunct="1">
        <a:defRPr sz="1747" kern="1200">
          <a:solidFill>
            <a:schemeClr val="tx1"/>
          </a:solidFill>
          <a:latin typeface="+mn-lt"/>
          <a:ea typeface="+mn-ea"/>
          <a:cs typeface="+mn-cs"/>
        </a:defRPr>
      </a:lvl8pPr>
      <a:lvl9pPr marL="3550058" algn="l" defTabSz="887515"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freestockphotos.biz/stockphoto/16246"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3.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hyperlink" Target="https://www.flickr.com/photos/76657755@N04/7027606047" TargetMode="External"/><Relationship Id="rId2" Type="http://schemas.openxmlformats.org/officeDocument/2006/relationships/image" Target="../media/image3.jpg"/><Relationship Id="rId1" Type="http://schemas.openxmlformats.org/officeDocument/2006/relationships/slideLayout" Target="../slideLayouts/slideLayout33.xml"/><Relationship Id="rId6" Type="http://schemas.openxmlformats.org/officeDocument/2006/relationships/image" Target="../media/image29.jpeg"/><Relationship Id="rId5" Type="http://schemas.openxmlformats.org/officeDocument/2006/relationships/hyperlink" Target="https://pixabay.com/en/administration-banking-college-152960/"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2.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33.xml"/><Relationship Id="rId6" Type="http://schemas.openxmlformats.org/officeDocument/2006/relationships/hyperlink" Target="https://pixabay.com/en/administration-banking-college-152960/" TargetMode="External"/><Relationship Id="rId5" Type="http://schemas.openxmlformats.org/officeDocument/2006/relationships/image" Target="../media/image32.png"/><Relationship Id="rId4" Type="http://schemas.openxmlformats.org/officeDocument/2006/relationships/hyperlink" Target="https://en.wiktionary.org/wiki/money_bag" TargetMode="External"/><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hyperlink" Target="tinyurl.com/LowVLowR" TargetMode="External"/><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43AC255-12C1-436F-9113-C963948EEE23}"/>
              </a:ext>
            </a:extLst>
          </p:cNvPr>
          <p:cNvSpPr txBox="1"/>
          <p:nvPr/>
        </p:nvSpPr>
        <p:spPr>
          <a:xfrm>
            <a:off x="2349028" y="5619974"/>
            <a:ext cx="5360344" cy="689676"/>
          </a:xfrm>
          <a:prstGeom prst="rect">
            <a:avLst/>
          </a:prstGeom>
          <a:noFill/>
        </p:spPr>
        <p:txBody>
          <a:bodyPr wrap="square" rtlCol="0">
            <a:spAutoFit/>
          </a:bodyPr>
          <a:lstStyle/>
          <a:p>
            <a:pPr algn="ctr" defTabSz="988868">
              <a:defRPr/>
            </a:pPr>
            <a:r>
              <a:rPr lang="en-US" sz="1941" dirty="0" err="1">
                <a:solidFill>
                  <a:prstClr val="black">
                    <a:lumMod val="75000"/>
                    <a:lumOff val="25000"/>
                  </a:prstClr>
                </a:solidFill>
                <a:latin typeface="Garamond" pitchFamily="18" charset="0"/>
              </a:rPr>
              <a:t>Conejo</a:t>
            </a:r>
            <a:r>
              <a:rPr lang="en-US" sz="1941" dirty="0">
                <a:solidFill>
                  <a:prstClr val="black">
                    <a:lumMod val="75000"/>
                    <a:lumOff val="25000"/>
                  </a:prstClr>
                </a:solidFill>
                <a:latin typeface="Garamond" pitchFamily="18" charset="0"/>
              </a:rPr>
              <a:t> Valley Estate Planning Council</a:t>
            </a:r>
          </a:p>
          <a:p>
            <a:pPr algn="ctr" defTabSz="988868">
              <a:defRPr/>
            </a:pPr>
            <a:r>
              <a:rPr lang="en-US" sz="1941" dirty="0">
                <a:solidFill>
                  <a:prstClr val="black">
                    <a:lumMod val="75000"/>
                    <a:lumOff val="25000"/>
                  </a:prstClr>
                </a:solidFill>
                <a:latin typeface="Garamond" pitchFamily="18" charset="0"/>
              </a:rPr>
              <a:t>August 25</a:t>
            </a:r>
            <a:r>
              <a:rPr lang="en-US" sz="1941" baseline="30000" dirty="0">
                <a:solidFill>
                  <a:prstClr val="black">
                    <a:lumMod val="75000"/>
                    <a:lumOff val="25000"/>
                  </a:prstClr>
                </a:solidFill>
                <a:latin typeface="Garamond" pitchFamily="18" charset="0"/>
              </a:rPr>
              <a:t>th</a:t>
            </a:r>
            <a:r>
              <a:rPr lang="en-US" sz="1941" dirty="0">
                <a:solidFill>
                  <a:prstClr val="black">
                    <a:lumMod val="75000"/>
                    <a:lumOff val="25000"/>
                  </a:prstClr>
                </a:solidFill>
                <a:latin typeface="Garamond" pitchFamily="18" charset="0"/>
              </a:rPr>
              <a:t>, 2020</a:t>
            </a:r>
          </a:p>
        </p:txBody>
      </p:sp>
      <p:grpSp>
        <p:nvGrpSpPr>
          <p:cNvPr id="3" name="Group 2">
            <a:extLst>
              <a:ext uri="{FF2B5EF4-FFF2-40B4-BE49-F238E27FC236}">
                <a16:creationId xmlns:a16="http://schemas.microsoft.com/office/drawing/2014/main" id="{3B4C09CE-6DC7-4881-9BCD-B020ECB5238E}"/>
              </a:ext>
            </a:extLst>
          </p:cNvPr>
          <p:cNvGrpSpPr/>
          <p:nvPr/>
        </p:nvGrpSpPr>
        <p:grpSpPr>
          <a:xfrm>
            <a:off x="2057400" y="2600471"/>
            <a:ext cx="2667000" cy="2571458"/>
            <a:chOff x="304800" y="2667000"/>
            <a:chExt cx="2667000" cy="2571458"/>
          </a:xfrm>
        </p:grpSpPr>
        <p:sp>
          <p:nvSpPr>
            <p:cNvPr id="23" name="TextBox 22">
              <a:extLst>
                <a:ext uri="{FF2B5EF4-FFF2-40B4-BE49-F238E27FC236}">
                  <a16:creationId xmlns:a16="http://schemas.microsoft.com/office/drawing/2014/main" id="{99417AD9-6E48-46A0-B6B6-EB206D099342}"/>
                </a:ext>
              </a:extLst>
            </p:cNvPr>
            <p:cNvSpPr txBox="1"/>
            <p:nvPr/>
          </p:nvSpPr>
          <p:spPr>
            <a:xfrm>
              <a:off x="304800" y="4492219"/>
              <a:ext cx="2667000" cy="320472"/>
            </a:xfrm>
            <a:prstGeom prst="rect">
              <a:avLst/>
            </a:prstGeom>
            <a:noFill/>
          </p:spPr>
          <p:txBody>
            <a:bodyPr wrap="square" rtlCol="0">
              <a:spAutoFit/>
            </a:bodyPr>
            <a:lstStyle/>
            <a:p>
              <a:pPr algn="ctr" defTabSz="988868">
                <a:lnSpc>
                  <a:spcPct val="110000"/>
                </a:lnSpc>
                <a:defRPr/>
              </a:pPr>
              <a:r>
                <a:rPr lang="en-US" sz="1400" dirty="0">
                  <a:solidFill>
                    <a:prstClr val="black">
                      <a:lumMod val="75000"/>
                      <a:lumOff val="25000"/>
                    </a:prstClr>
                  </a:solidFill>
                  <a:latin typeface="Garamond" pitchFamily="18" charset="0"/>
                </a:rPr>
                <a:t>John Kraemer, CSPG | Partner</a:t>
              </a:r>
              <a:endParaRPr lang="en-US" sz="900" dirty="0">
                <a:solidFill>
                  <a:prstClr val="black">
                    <a:lumMod val="75000"/>
                    <a:lumOff val="25000"/>
                  </a:prstClr>
                </a:solidFill>
                <a:latin typeface="Garamond" pitchFamily="18" charset="0"/>
              </a:endParaRPr>
            </a:p>
          </p:txBody>
        </p:sp>
        <p:pic>
          <p:nvPicPr>
            <p:cNvPr id="5" name="Picture 4" descr="A picture containing furniture&#10;&#10;Description automatically generated">
              <a:extLst>
                <a:ext uri="{FF2B5EF4-FFF2-40B4-BE49-F238E27FC236}">
                  <a16:creationId xmlns:a16="http://schemas.microsoft.com/office/drawing/2014/main" id="{318EF8DD-EDF1-4FB2-96B1-03C6591373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 y="4878066"/>
              <a:ext cx="1828800" cy="360392"/>
            </a:xfrm>
            <a:prstGeom prst="rect">
              <a:avLst/>
            </a:prstGeom>
          </p:spPr>
        </p:pic>
        <p:pic>
          <p:nvPicPr>
            <p:cNvPr id="8" name="Picture 7">
              <a:extLst>
                <a:ext uri="{FF2B5EF4-FFF2-40B4-BE49-F238E27FC236}">
                  <a16:creationId xmlns:a16="http://schemas.microsoft.com/office/drawing/2014/main" id="{E12C3050-DB56-4CAD-A9CC-AA5B068B5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916" y="2667000"/>
              <a:ext cx="1644768" cy="1644768"/>
            </a:xfrm>
            <a:prstGeom prst="rect">
              <a:avLst/>
            </a:prstGeom>
          </p:spPr>
        </p:pic>
      </p:grpSp>
      <p:sp>
        <p:nvSpPr>
          <p:cNvPr id="6" name="TextBox 5">
            <a:extLst>
              <a:ext uri="{FF2B5EF4-FFF2-40B4-BE49-F238E27FC236}">
                <a16:creationId xmlns:a16="http://schemas.microsoft.com/office/drawing/2014/main" id="{DC1596CC-CAE0-43BC-9040-5E99ECAC1DD1}"/>
              </a:ext>
            </a:extLst>
          </p:cNvPr>
          <p:cNvSpPr txBox="1"/>
          <p:nvPr/>
        </p:nvSpPr>
        <p:spPr>
          <a:xfrm>
            <a:off x="1028700" y="1066800"/>
            <a:ext cx="8001000" cy="1200329"/>
          </a:xfrm>
          <a:prstGeom prst="rect">
            <a:avLst/>
          </a:prstGeom>
          <a:noFill/>
        </p:spPr>
        <p:txBody>
          <a:bodyPr wrap="square" rtlCol="0">
            <a:spAutoFit/>
          </a:bodyPr>
          <a:lstStyle/>
          <a:p>
            <a:pPr algn="ctr"/>
            <a:r>
              <a:rPr lang="en-US" sz="3600" dirty="0">
                <a:solidFill>
                  <a:srgbClr val="3A6F8F"/>
                </a:solidFill>
                <a:latin typeface="Garamond" panose="02020404030301010803" pitchFamily="18" charset="0"/>
              </a:rPr>
              <a:t>When the Stars Align: </a:t>
            </a:r>
          </a:p>
          <a:p>
            <a:pPr algn="ctr"/>
            <a:r>
              <a:rPr lang="en-US" sz="3600" dirty="0">
                <a:solidFill>
                  <a:srgbClr val="3A6F8F"/>
                </a:solidFill>
                <a:latin typeface="Garamond" panose="02020404030301010803" pitchFamily="18" charset="0"/>
              </a:rPr>
              <a:t>Why 2020 is the Year for Charitable Gifts</a:t>
            </a:r>
          </a:p>
        </p:txBody>
      </p:sp>
      <p:grpSp>
        <p:nvGrpSpPr>
          <p:cNvPr id="9" name="Group 8">
            <a:extLst>
              <a:ext uri="{FF2B5EF4-FFF2-40B4-BE49-F238E27FC236}">
                <a16:creationId xmlns:a16="http://schemas.microsoft.com/office/drawing/2014/main" id="{53B199E9-8913-49C5-916D-8E8BB6BF23C8}"/>
              </a:ext>
            </a:extLst>
          </p:cNvPr>
          <p:cNvGrpSpPr/>
          <p:nvPr/>
        </p:nvGrpSpPr>
        <p:grpSpPr>
          <a:xfrm>
            <a:off x="5006993" y="2600471"/>
            <a:ext cx="2667000" cy="2446294"/>
            <a:chOff x="2743200" y="2747915"/>
            <a:chExt cx="2667000" cy="2446294"/>
          </a:xfrm>
        </p:grpSpPr>
        <p:pic>
          <p:nvPicPr>
            <p:cNvPr id="10" name="Picture 9">
              <a:extLst>
                <a:ext uri="{FF2B5EF4-FFF2-40B4-BE49-F238E27FC236}">
                  <a16:creationId xmlns:a16="http://schemas.microsoft.com/office/drawing/2014/main" id="{36ECF8AE-9212-4388-9A47-0E114B9959B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3188518" y="4897198"/>
              <a:ext cx="1776364" cy="297011"/>
            </a:xfrm>
            <a:prstGeom prst="rect">
              <a:avLst/>
            </a:prstGeom>
            <a:noFill/>
            <a:ln>
              <a:noFill/>
            </a:ln>
          </p:spPr>
        </p:pic>
        <p:sp>
          <p:nvSpPr>
            <p:cNvPr id="11" name="TextBox 10">
              <a:extLst>
                <a:ext uri="{FF2B5EF4-FFF2-40B4-BE49-F238E27FC236}">
                  <a16:creationId xmlns:a16="http://schemas.microsoft.com/office/drawing/2014/main" id="{C2FF50BD-5797-476F-A212-773E07BB3D84}"/>
                </a:ext>
              </a:extLst>
            </p:cNvPr>
            <p:cNvSpPr txBox="1"/>
            <p:nvPr/>
          </p:nvSpPr>
          <p:spPr>
            <a:xfrm>
              <a:off x="2743200" y="4492221"/>
              <a:ext cx="2667000" cy="320472"/>
            </a:xfrm>
            <a:prstGeom prst="rect">
              <a:avLst/>
            </a:prstGeom>
            <a:noFill/>
          </p:spPr>
          <p:txBody>
            <a:bodyPr wrap="square" rtlCol="0">
              <a:spAutoFit/>
            </a:bodyPr>
            <a:lstStyle/>
            <a:p>
              <a:pPr algn="ctr" defTabSz="988868">
                <a:lnSpc>
                  <a:spcPct val="110000"/>
                </a:lnSpc>
                <a:defRPr/>
              </a:pPr>
              <a:r>
                <a:rPr lang="en-US" sz="1400" dirty="0">
                  <a:solidFill>
                    <a:prstClr val="black">
                      <a:lumMod val="75000"/>
                      <a:lumOff val="25000"/>
                    </a:prstClr>
                  </a:solidFill>
                  <a:latin typeface="Garamond" pitchFamily="18" charset="0"/>
                </a:rPr>
                <a:t>Steve Chidester | Partner</a:t>
              </a:r>
              <a:endParaRPr lang="en-US" sz="900" dirty="0">
                <a:solidFill>
                  <a:prstClr val="black">
                    <a:lumMod val="75000"/>
                    <a:lumOff val="25000"/>
                  </a:prstClr>
                </a:solidFill>
                <a:latin typeface="Garamond" pitchFamily="18" charset="0"/>
              </a:endParaRPr>
            </a:p>
          </p:txBody>
        </p:sp>
        <p:pic>
          <p:nvPicPr>
            <p:cNvPr id="12" name="Picture 11">
              <a:extLst>
                <a:ext uri="{FF2B5EF4-FFF2-40B4-BE49-F238E27FC236}">
                  <a16:creationId xmlns:a16="http://schemas.microsoft.com/office/drawing/2014/main" id="{065E90E2-372B-4885-834E-DA6260C3C5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8264" y="2747915"/>
              <a:ext cx="1796872" cy="1638656"/>
            </a:xfrm>
            <a:prstGeom prst="rect">
              <a:avLst/>
            </a:prstGeom>
          </p:spPr>
        </p:pic>
      </p:grpSp>
    </p:spTree>
    <p:extLst>
      <p:ext uri="{BB962C8B-B14F-4D97-AF65-F5344CB8AC3E}">
        <p14:creationId xmlns:p14="http://schemas.microsoft.com/office/powerpoint/2010/main" val="420448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prstGeom prst="rect">
            <a:avLst/>
          </a:prstGeom>
        </p:spPr>
        <p:txBody>
          <a:bodyPr/>
          <a:lstStyle/>
          <a:p>
            <a:pPr algn="ctr" defTabSz="1005649"/>
            <a:r>
              <a:rPr lang="en-US" sz="1200" dirty="0">
                <a:solidFill>
                  <a:prstClr val="black">
                    <a:tint val="75000"/>
                  </a:prstClr>
                </a:solidFill>
              </a:rPr>
              <a:t>-</a:t>
            </a:r>
            <a:fld id="{A029C010-8929-45D3-B50A-CD2B34227C42}" type="slidenum">
              <a:rPr lang="en-US" sz="1200" smtClean="0">
                <a:solidFill>
                  <a:prstClr val="black">
                    <a:tint val="75000"/>
                  </a:prstClr>
                </a:solidFill>
              </a:rPr>
              <a:pPr algn="ctr" defTabSz="1005649"/>
              <a:t>9</a:t>
            </a:fld>
            <a:r>
              <a:rPr lang="en-US" sz="1200" dirty="0">
                <a:solidFill>
                  <a:prstClr val="black">
                    <a:tint val="75000"/>
                  </a:prstClr>
                </a:solidFill>
              </a:rPr>
              <a:t>-</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p:txBody>
          <a:bodyPr/>
          <a:lstStyle/>
          <a:p>
            <a:pPr>
              <a:buBlip>
                <a:blip r:embed="rId2"/>
              </a:buBlip>
            </a:pPr>
            <a:endParaRPr lang="en-US" dirty="0"/>
          </a:p>
          <a:p>
            <a:pPr lvl="1"/>
            <a:endParaRPr lang="en-US" dirty="0"/>
          </a:p>
        </p:txBody>
      </p:sp>
      <p:sp>
        <p:nvSpPr>
          <p:cNvPr id="4" name="Title 3"/>
          <p:cNvSpPr>
            <a:spLocks noGrp="1"/>
          </p:cNvSpPr>
          <p:nvPr>
            <p:ph type="title"/>
          </p:nvPr>
        </p:nvSpPr>
        <p:spPr/>
        <p:txBody>
          <a:bodyPr/>
          <a:lstStyle/>
          <a:p>
            <a:r>
              <a:rPr lang="en-US" dirty="0"/>
              <a:t>1. CARES Act - Cash Gifts to Operating Charities</a:t>
            </a:r>
          </a:p>
        </p:txBody>
      </p:sp>
      <p:sp>
        <p:nvSpPr>
          <p:cNvPr id="6" name="Content Placeholder 1">
            <a:extLst>
              <a:ext uri="{FF2B5EF4-FFF2-40B4-BE49-F238E27FC236}">
                <a16:creationId xmlns:a16="http://schemas.microsoft.com/office/drawing/2014/main" id="{FD4697E8-CC07-432F-B78E-5E539EA7805C}"/>
              </a:ext>
            </a:extLst>
          </p:cNvPr>
          <p:cNvSpPr txBox="1">
            <a:spLocks/>
          </p:cNvSpPr>
          <p:nvPr/>
        </p:nvSpPr>
        <p:spPr bwMode="auto">
          <a:xfrm>
            <a:off x="990598" y="1014004"/>
            <a:ext cx="8458200" cy="548640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a:spcBef>
                <a:spcPts val="0"/>
              </a:spcBef>
            </a:pPr>
            <a:r>
              <a:rPr lang="en-US" dirty="0">
                <a:solidFill>
                  <a:schemeClr val="accent1">
                    <a:lumMod val="75000"/>
                  </a:schemeClr>
                </a:solidFill>
              </a:rPr>
              <a:t>CARES Act </a:t>
            </a:r>
          </a:p>
          <a:p>
            <a:pPr lvl="1">
              <a:spcBef>
                <a:spcPts val="0"/>
              </a:spcBef>
            </a:pPr>
            <a:r>
              <a:rPr lang="en-US" dirty="0"/>
              <a:t>100% of AGI cash gifts lead to new planning opportunities</a:t>
            </a:r>
            <a:endParaRPr lang="en-US" i="1" dirty="0">
              <a:solidFill>
                <a:schemeClr val="tx1"/>
              </a:solidFill>
            </a:endParaRPr>
          </a:p>
          <a:p>
            <a:pPr lvl="1">
              <a:spcBef>
                <a:spcPts val="0"/>
              </a:spcBef>
            </a:pPr>
            <a:r>
              <a:rPr lang="en-US" dirty="0">
                <a:solidFill>
                  <a:schemeClr val="tx1"/>
                </a:solidFill>
              </a:rPr>
              <a:t>Can accelerate ability to transfer wealth to family with minimal tax </a:t>
            </a:r>
            <a:r>
              <a:rPr lang="en-US" b="1" i="1" dirty="0">
                <a:solidFill>
                  <a:schemeClr val="accent1">
                    <a:lumMod val="75000"/>
                  </a:schemeClr>
                </a:solidFill>
              </a:rPr>
              <a:t>while</a:t>
            </a:r>
            <a:r>
              <a:rPr lang="en-US" dirty="0">
                <a:solidFill>
                  <a:schemeClr val="tx1"/>
                </a:solidFill>
              </a:rPr>
              <a:t> </a:t>
            </a:r>
            <a:r>
              <a:rPr lang="en-US" b="1" i="1" dirty="0">
                <a:solidFill>
                  <a:schemeClr val="accent1">
                    <a:lumMod val="75000"/>
                  </a:schemeClr>
                </a:solidFill>
              </a:rPr>
              <a:t>gifting to charity</a:t>
            </a:r>
          </a:p>
          <a:p>
            <a:pPr lvl="1">
              <a:spcBef>
                <a:spcPts val="0"/>
              </a:spcBef>
            </a:pPr>
            <a:endParaRPr lang="en-US" b="1" i="1" dirty="0">
              <a:solidFill>
                <a:schemeClr val="accent1">
                  <a:lumMod val="75000"/>
                </a:schemeClr>
              </a:solidFill>
            </a:endParaRPr>
          </a:p>
          <a:p>
            <a:pPr>
              <a:spcBef>
                <a:spcPts val="0"/>
              </a:spcBef>
            </a:pPr>
            <a:r>
              <a:rPr lang="en-US" dirty="0"/>
              <a:t>Cash Gifts vs. Appreciated Assets </a:t>
            </a:r>
          </a:p>
          <a:p>
            <a:pPr marL="32139" indent="0">
              <a:spcBef>
                <a:spcPts val="0"/>
              </a:spcBef>
              <a:buNone/>
            </a:pPr>
            <a:r>
              <a:rPr lang="en-US" dirty="0"/>
              <a:t>           - Donors often make gifts of appreciated assets.  Deduction use limited to 30% of AGI.  </a:t>
            </a:r>
          </a:p>
          <a:p>
            <a:pPr marL="32139" indent="0">
              <a:spcBef>
                <a:spcPts val="0"/>
              </a:spcBef>
              <a:buNone/>
            </a:pPr>
            <a:r>
              <a:rPr lang="en-US" dirty="0"/>
              <a:t>           - In 2020, a cash gift at 100% of AGI may be more advantageous than a gift of appreciated assets</a:t>
            </a:r>
          </a:p>
          <a:p>
            <a:pPr marL="32139" indent="0">
              <a:spcBef>
                <a:spcPts val="0"/>
              </a:spcBef>
              <a:buNone/>
            </a:pPr>
            <a:r>
              <a:rPr lang="en-US" dirty="0"/>
              <a:t>           - Note: Check state law for AGI limits and </a:t>
            </a:r>
            <a:r>
              <a:rPr lang="en-US" b="1" u="sng" dirty="0">
                <a:solidFill>
                  <a:schemeClr val="accent1">
                    <a:lumMod val="75000"/>
                  </a:schemeClr>
                </a:solidFill>
              </a:rPr>
              <a:t>analyze the numbers </a:t>
            </a:r>
            <a:r>
              <a:rPr lang="en-US" dirty="0"/>
              <a:t>for benefits</a:t>
            </a:r>
          </a:p>
          <a:p>
            <a:pPr lvl="1">
              <a:spcBef>
                <a:spcPts val="0"/>
              </a:spcBef>
            </a:pPr>
            <a:endParaRPr lang="en-US" dirty="0"/>
          </a:p>
          <a:p>
            <a:pPr>
              <a:spcBef>
                <a:spcPts val="0"/>
              </a:spcBef>
            </a:pPr>
            <a:r>
              <a:rPr lang="en-US" b="1" dirty="0">
                <a:ea typeface="Fira Sans" panose="020B0503050000020004" pitchFamily="34" charset="0"/>
              </a:rPr>
              <a:t>Net Operating Loss Carrybacks (NOL)</a:t>
            </a:r>
            <a:r>
              <a:rPr lang="en-US" dirty="0">
                <a:ea typeface="Fira Sans" panose="020B0503050000020004" pitchFamily="34" charset="0"/>
              </a:rPr>
              <a:t> – Estimated $135B in tax refunds will be made to HNW Business Owners.  82% of benefits to those with $1M/year AGI.  $1.6M average refund (source CJT)</a:t>
            </a:r>
          </a:p>
          <a:p>
            <a:pPr marL="32139" indent="0">
              <a:spcBef>
                <a:spcPts val="0"/>
              </a:spcBef>
              <a:buNone/>
            </a:pPr>
            <a:endParaRPr lang="en-US" dirty="0">
              <a:ea typeface="Fira Sans" panose="020B0503050000020004" pitchFamily="34" charset="0"/>
            </a:endParaRPr>
          </a:p>
          <a:p>
            <a:pPr>
              <a:spcBef>
                <a:spcPts val="0"/>
              </a:spcBef>
            </a:pPr>
            <a:r>
              <a:rPr lang="en-US" dirty="0">
                <a:ea typeface="Fira Sans" panose="020B0503050000020004" pitchFamily="34" charset="0"/>
              </a:rPr>
              <a:t>NOL carrybacks allowed up to five years for taxable years 2018-2020.  Losses offset 100% of income</a:t>
            </a:r>
          </a:p>
          <a:p>
            <a:pPr lvl="1">
              <a:spcBef>
                <a:spcPts val="0"/>
              </a:spcBef>
            </a:pPr>
            <a:r>
              <a:rPr lang="en-US" b="1" i="1" dirty="0">
                <a:solidFill>
                  <a:schemeClr val="accent1">
                    <a:lumMod val="75000"/>
                  </a:schemeClr>
                </a:solidFill>
                <a:ea typeface="Fira Sans" panose="020B0503050000020004" pitchFamily="34" charset="0"/>
              </a:rPr>
              <a:t>Creates significant immediate tax refunds</a:t>
            </a:r>
            <a:r>
              <a:rPr lang="en-US" dirty="0">
                <a:ea typeface="Fira Sans" panose="020B0503050000020004" pitchFamily="34" charset="0"/>
              </a:rPr>
              <a:t>… </a:t>
            </a:r>
            <a:r>
              <a:rPr lang="en-US" dirty="0">
                <a:solidFill>
                  <a:schemeClr val="tx1"/>
                </a:solidFill>
                <a:ea typeface="Fira Sans" panose="020B0503050000020004" pitchFamily="34" charset="0"/>
              </a:rPr>
              <a:t>refunds can then be gifted to family, invested, or gifted to charity…generating more </a:t>
            </a:r>
            <a:r>
              <a:rPr lang="en-US" dirty="0"/>
              <a:t>tax benefits</a:t>
            </a:r>
          </a:p>
          <a:p>
            <a:pPr marL="32139" indent="0">
              <a:spcBef>
                <a:spcPts val="0"/>
              </a:spcBef>
              <a:buNone/>
            </a:pPr>
            <a:endParaRPr lang="en-US" dirty="0"/>
          </a:p>
          <a:p>
            <a:pPr marL="32139" indent="0">
              <a:spcBef>
                <a:spcPts val="0"/>
              </a:spcBef>
              <a:buNone/>
            </a:pPr>
            <a:r>
              <a:rPr lang="en-US" dirty="0"/>
              <a:t>Creating large tax deductions and NOL tax refunds = incentives for gifting in 2020 – a year of great need </a:t>
            </a:r>
          </a:p>
          <a:p>
            <a:pPr marL="32139" indent="0">
              <a:spcBef>
                <a:spcPts val="0"/>
              </a:spcBef>
              <a:buNone/>
            </a:pPr>
            <a:endParaRPr lang="en-US" dirty="0"/>
          </a:p>
          <a:p>
            <a:pPr marL="32139" indent="0">
              <a:spcBef>
                <a:spcPts val="0"/>
              </a:spcBef>
              <a:buNone/>
            </a:pPr>
            <a:r>
              <a:rPr lang="en-US" b="1" i="1" dirty="0">
                <a:solidFill>
                  <a:schemeClr val="accent1">
                    <a:lumMod val="75000"/>
                  </a:schemeClr>
                </a:solidFill>
              </a:rPr>
              <a:t>Ideal time to combine NOL and cash gifting with Roth IRA conversion and estate planning </a:t>
            </a:r>
          </a:p>
          <a:p>
            <a:pPr>
              <a:spcBef>
                <a:spcPts val="0"/>
              </a:spcBef>
            </a:pPr>
            <a:endParaRPr lang="en-US" dirty="0"/>
          </a:p>
          <a:p>
            <a:pPr>
              <a:spcBef>
                <a:spcPts val="0"/>
              </a:spcBef>
            </a:pPr>
            <a:endParaRPr lang="en-US" dirty="0"/>
          </a:p>
          <a:p>
            <a:pPr>
              <a:spcBef>
                <a:spcPts val="0"/>
              </a:spcBef>
            </a:pPr>
            <a:endParaRPr lang="en-US" dirty="0"/>
          </a:p>
          <a:p>
            <a:pPr marL="32139" indent="0">
              <a:spcBef>
                <a:spcPts val="0"/>
              </a:spcBef>
              <a:buNone/>
            </a:pPr>
            <a:endParaRPr lang="en-US" dirty="0"/>
          </a:p>
          <a:p>
            <a:pPr>
              <a:spcBef>
                <a:spcPts val="0"/>
              </a:spcBef>
            </a:pPr>
            <a:endParaRPr lang="en-US" dirty="0"/>
          </a:p>
          <a:p>
            <a:pPr>
              <a:spcBef>
                <a:spcPts val="0"/>
              </a:spcBef>
            </a:pPr>
            <a:endParaRPr lang="en-US" dirty="0"/>
          </a:p>
          <a:p>
            <a:pPr>
              <a:spcBef>
                <a:spcPts val="0"/>
              </a:spcBef>
            </a:pPr>
            <a:endParaRPr lang="en-US" dirty="0"/>
          </a:p>
          <a:p>
            <a:pPr marL="32139" indent="0">
              <a:buFontTx/>
              <a:buNone/>
            </a:pPr>
            <a:endParaRPr lang="en-US" dirty="0"/>
          </a:p>
        </p:txBody>
      </p:sp>
    </p:spTree>
    <p:extLst>
      <p:ext uri="{BB962C8B-B14F-4D97-AF65-F5344CB8AC3E}">
        <p14:creationId xmlns:p14="http://schemas.microsoft.com/office/powerpoint/2010/main" val="340233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546312"/>
            <a:ext cx="8077202" cy="413808"/>
          </a:xfrm>
        </p:spPr>
        <p:txBody>
          <a:bodyPr/>
          <a:lstStyle/>
          <a:p>
            <a:r>
              <a:rPr lang="en-US" dirty="0"/>
              <a:t>2. Charitable Lead Annuity Trusts - No time like Now</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p:txBody>
          <a:bodyPr/>
          <a:lstStyle/>
          <a:p>
            <a:pPr>
              <a:buBlip>
                <a:blip r:embed="rId2"/>
              </a:buBlip>
            </a:pPr>
            <a:endParaRPr lang="en-US" dirty="0"/>
          </a:p>
          <a:p>
            <a:pPr lvl="1"/>
            <a:endParaRPr lang="en-US" dirty="0"/>
          </a:p>
        </p:txBody>
      </p:sp>
      <p:sp>
        <p:nvSpPr>
          <p:cNvPr id="2" name="Slide Number Placeholder 1"/>
          <p:cNvSpPr>
            <a:spLocks noGrp="1"/>
          </p:cNvSpPr>
          <p:nvPr>
            <p:ph type="sldNum" sz="quarter" idx="4"/>
          </p:nvPr>
        </p:nvSpPr>
        <p:spPr>
          <a:prstGeom prst="rect">
            <a:avLst/>
          </a:prstGeom>
        </p:spPr>
        <p:txBody>
          <a:bodyPr/>
          <a:lstStyle/>
          <a:p>
            <a:pPr algn="ctr" defTabSz="1005649"/>
            <a:r>
              <a:rPr lang="en-US" sz="1200" dirty="0">
                <a:solidFill>
                  <a:prstClr val="black">
                    <a:tint val="75000"/>
                  </a:prstClr>
                </a:solidFill>
              </a:rPr>
              <a:t>-</a:t>
            </a:r>
            <a:fld id="{4E0AFF56-29C2-4EFD-8CD9-C93AD9E3D4E2}" type="slidenum">
              <a:rPr lang="en-US" sz="1200" smtClean="0">
                <a:solidFill>
                  <a:prstClr val="black">
                    <a:tint val="75000"/>
                  </a:prstClr>
                </a:solidFill>
              </a:rPr>
              <a:pPr algn="ctr" defTabSz="1005649"/>
              <a:t>10</a:t>
            </a:fld>
            <a:r>
              <a:rPr lang="en-US" sz="1200" dirty="0">
                <a:solidFill>
                  <a:prstClr val="black">
                    <a:tint val="75000"/>
                  </a:prstClr>
                </a:solidFill>
              </a:rPr>
              <a:t>-</a:t>
            </a:r>
          </a:p>
        </p:txBody>
      </p:sp>
      <p:sp>
        <p:nvSpPr>
          <p:cNvPr id="6" name="Content Placeholder 1">
            <a:extLst>
              <a:ext uri="{FF2B5EF4-FFF2-40B4-BE49-F238E27FC236}">
                <a16:creationId xmlns:a16="http://schemas.microsoft.com/office/drawing/2014/main" id="{624EC5D7-F442-42E7-9C6E-BBD3F5CCFCEC}"/>
              </a:ext>
            </a:extLst>
          </p:cNvPr>
          <p:cNvSpPr txBox="1">
            <a:spLocks/>
          </p:cNvSpPr>
          <p:nvPr/>
        </p:nvSpPr>
        <p:spPr bwMode="auto">
          <a:xfrm>
            <a:off x="914400" y="951956"/>
            <a:ext cx="8458200" cy="548640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marL="32139" indent="0">
              <a:buFontTx/>
              <a:buNone/>
            </a:pPr>
            <a:endParaRPr lang="en-US" dirty="0"/>
          </a:p>
          <a:p>
            <a:pPr marL="317889" indent="-285750">
              <a:buFontTx/>
              <a:buBlip>
                <a:blip r:embed="rId3"/>
              </a:buBlip>
            </a:pPr>
            <a:r>
              <a:rPr lang="en-US" b="1" dirty="0"/>
              <a:t>Charitable Lead Annuity Trust </a:t>
            </a:r>
          </a:p>
          <a:p>
            <a:pPr marL="812323" lvl="1" indent="-285750"/>
            <a:r>
              <a:rPr lang="en-US" dirty="0"/>
              <a:t>Trust makes an annual payment per a fixed schedule to charity</a:t>
            </a:r>
          </a:p>
          <a:p>
            <a:pPr marL="1244954" lvl="2" indent="-285750"/>
            <a:r>
              <a:rPr lang="en-US" dirty="0"/>
              <a:t>After trust terminates, remaining assets are distributed to non-charitable beneficiaries or a trust for their benefit </a:t>
            </a:r>
          </a:p>
          <a:p>
            <a:pPr marL="812323" lvl="1" indent="-285750"/>
            <a:r>
              <a:rPr lang="en-US" dirty="0"/>
              <a:t>The tax angle:</a:t>
            </a:r>
          </a:p>
          <a:p>
            <a:pPr marL="1244954" lvl="2" indent="-285750"/>
            <a:r>
              <a:rPr lang="en-US" dirty="0"/>
              <a:t>The present value of the remainder interest is a taxable gift</a:t>
            </a:r>
          </a:p>
          <a:p>
            <a:pPr marL="1244954" lvl="2" indent="-285750"/>
            <a:r>
              <a:rPr lang="en-US" dirty="0"/>
              <a:t>The present value of the income stream to charity is available as a </a:t>
            </a:r>
            <a:r>
              <a:rPr lang="en-US" b="1" u="sng" dirty="0"/>
              <a:t>gift-tax </a:t>
            </a:r>
            <a:r>
              <a:rPr lang="en-US" dirty="0"/>
              <a:t>charitable deduction, as well as having potential income tax savings benefits</a:t>
            </a:r>
          </a:p>
          <a:p>
            <a:pPr marL="526573" lvl="1" indent="0">
              <a:buNone/>
            </a:pPr>
            <a:r>
              <a:rPr lang="en-US" dirty="0"/>
              <a:t>- Investment hurdle rate for CLAT only 0.4% §7520 rate (rate is good Aug-Oct)</a:t>
            </a:r>
          </a:p>
          <a:p>
            <a:pPr marL="32139" indent="0">
              <a:buFontTx/>
              <a:buNone/>
            </a:pPr>
            <a:endParaRPr lang="en-US" dirty="0"/>
          </a:p>
          <a:p>
            <a:r>
              <a:rPr lang="en-US" dirty="0"/>
              <a:t>Why now?</a:t>
            </a:r>
          </a:p>
          <a:p>
            <a:pPr lvl="1"/>
            <a:r>
              <a:rPr lang="en-US" dirty="0"/>
              <a:t>Depressed asset values reduce the gift tax cost of transfer to non-charitable beneficiaries</a:t>
            </a:r>
          </a:p>
          <a:p>
            <a:pPr lvl="1"/>
            <a:r>
              <a:rPr lang="en-US" dirty="0"/>
              <a:t>Low interest rates increase the present value of the income stream, which increases the gift tax deduction</a:t>
            </a:r>
          </a:p>
          <a:p>
            <a:pPr lvl="1"/>
            <a:r>
              <a:rPr lang="en-US" dirty="0"/>
              <a:t>Appreciation in excess of assumed growth rate transfers free of gift tax to heirs</a:t>
            </a:r>
          </a:p>
          <a:p>
            <a:pPr lvl="1"/>
            <a:endParaRPr lang="en-US" dirty="0"/>
          </a:p>
          <a:p>
            <a:r>
              <a:rPr lang="en-US" dirty="0"/>
              <a:t>Note: the low §7520 rate will also benefit clients using a GRAT to transfer wealth</a:t>
            </a:r>
          </a:p>
          <a:p>
            <a:endParaRPr lang="en-US" dirty="0"/>
          </a:p>
          <a:p>
            <a:pPr marL="32139" indent="0">
              <a:buNone/>
            </a:pPr>
            <a:endParaRPr lang="en-US" dirty="0"/>
          </a:p>
        </p:txBody>
      </p:sp>
    </p:spTree>
    <p:extLst>
      <p:ext uri="{BB962C8B-B14F-4D97-AF65-F5344CB8AC3E}">
        <p14:creationId xmlns:p14="http://schemas.microsoft.com/office/powerpoint/2010/main" val="303403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11</a:t>
            </a:fld>
            <a:r>
              <a:rPr lang="en-US" dirty="0">
                <a:solidFill>
                  <a:prstClr val="black">
                    <a:tint val="75000"/>
                  </a:prstClr>
                </a:solidFill>
              </a:rPr>
              <a:t>-</a:t>
            </a:r>
          </a:p>
        </p:txBody>
      </p:sp>
      <p:sp>
        <p:nvSpPr>
          <p:cNvPr id="4" name="Title 3"/>
          <p:cNvSpPr>
            <a:spLocks noGrp="1"/>
          </p:cNvSpPr>
          <p:nvPr>
            <p:ph type="title"/>
          </p:nvPr>
        </p:nvSpPr>
        <p:spPr/>
        <p:txBody>
          <a:bodyPr/>
          <a:lstStyle/>
          <a:p>
            <a:r>
              <a:rPr lang="en-US" dirty="0"/>
              <a:t>Illustration: Charitable lead Trust</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2" y="1505089"/>
            <a:ext cx="8077200" cy="5276711"/>
          </a:xfrm>
        </p:spPr>
        <p:txBody>
          <a:bodyPr/>
          <a:lstStyle/>
          <a:p>
            <a:pPr>
              <a:buBlip>
                <a:blip r:embed="rId2"/>
              </a:buBlip>
            </a:pPr>
            <a:endParaRPr lang="en-US" dirty="0"/>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57039"/>
            <a:ext cx="5992061" cy="4458322"/>
          </a:xfrm>
          <a:prstGeom prst="rect">
            <a:avLst/>
          </a:prstGeom>
        </p:spPr>
      </p:pic>
      <p:sp>
        <p:nvSpPr>
          <p:cNvPr id="9" name="Content Placeholder 1">
            <a:extLst>
              <a:ext uri="{FF2B5EF4-FFF2-40B4-BE49-F238E27FC236}">
                <a16:creationId xmlns:a16="http://schemas.microsoft.com/office/drawing/2014/main" id="{624EC5D7-F442-42E7-9C6E-BBD3F5CCFCEC}"/>
              </a:ext>
            </a:extLst>
          </p:cNvPr>
          <p:cNvSpPr txBox="1">
            <a:spLocks/>
          </p:cNvSpPr>
          <p:nvPr/>
        </p:nvSpPr>
        <p:spPr bwMode="auto">
          <a:xfrm>
            <a:off x="6982662" y="4114799"/>
            <a:ext cx="2466135" cy="2526983"/>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marL="32139" indent="0">
              <a:buFontTx/>
              <a:buNone/>
            </a:pPr>
            <a:r>
              <a:rPr lang="en-US" b="1" dirty="0"/>
              <a:t>Transfer:  $20,000,000</a:t>
            </a:r>
          </a:p>
          <a:p>
            <a:pPr marL="32139" indent="0">
              <a:buFontTx/>
              <a:buNone/>
            </a:pPr>
            <a:r>
              <a:rPr lang="en-US" b="1" dirty="0"/>
              <a:t>Gift-tax deduction:  68%</a:t>
            </a:r>
          </a:p>
          <a:p>
            <a:pPr marL="32139" indent="0">
              <a:buFontTx/>
              <a:buNone/>
            </a:pPr>
            <a:r>
              <a:rPr lang="en-US" b="1" dirty="0"/>
              <a:t>Taxable Gift:  $6,409,600</a:t>
            </a:r>
          </a:p>
          <a:p>
            <a:pPr marL="32139" indent="0">
              <a:buFontTx/>
              <a:buNone/>
            </a:pPr>
            <a:r>
              <a:rPr lang="en-US" b="1" dirty="0"/>
              <a:t>Gift Tax:  $2,563,840</a:t>
            </a:r>
          </a:p>
        </p:txBody>
      </p:sp>
      <p:sp>
        <p:nvSpPr>
          <p:cNvPr id="10" name="Content Placeholder 1">
            <a:extLst>
              <a:ext uri="{FF2B5EF4-FFF2-40B4-BE49-F238E27FC236}">
                <a16:creationId xmlns:a16="http://schemas.microsoft.com/office/drawing/2014/main" id="{624EC5D7-F442-42E7-9C6E-BBD3F5CCFCEC}"/>
              </a:ext>
            </a:extLst>
          </p:cNvPr>
          <p:cNvSpPr txBox="1">
            <a:spLocks/>
          </p:cNvSpPr>
          <p:nvPr/>
        </p:nvSpPr>
        <p:spPr bwMode="auto">
          <a:xfrm>
            <a:off x="6982661" y="2306339"/>
            <a:ext cx="2466135" cy="1613198"/>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marL="32139" indent="0">
              <a:buFontTx/>
              <a:buNone/>
            </a:pPr>
            <a:r>
              <a:rPr lang="en-US" sz="2000" b="1" dirty="0"/>
              <a:t>§7520 Rate:  4.0%</a:t>
            </a:r>
          </a:p>
        </p:txBody>
      </p:sp>
    </p:spTree>
    <p:extLst>
      <p:ext uri="{BB962C8B-B14F-4D97-AF65-F5344CB8AC3E}">
        <p14:creationId xmlns:p14="http://schemas.microsoft.com/office/powerpoint/2010/main" val="88099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12</a:t>
            </a:fld>
            <a:r>
              <a:rPr lang="en-US" dirty="0">
                <a:solidFill>
                  <a:prstClr val="black">
                    <a:tint val="75000"/>
                  </a:prstClr>
                </a:solidFill>
              </a:rPr>
              <a:t>-</a:t>
            </a:r>
          </a:p>
        </p:txBody>
      </p:sp>
      <p:sp>
        <p:nvSpPr>
          <p:cNvPr id="4" name="Title 3"/>
          <p:cNvSpPr>
            <a:spLocks noGrp="1"/>
          </p:cNvSpPr>
          <p:nvPr>
            <p:ph type="title"/>
          </p:nvPr>
        </p:nvSpPr>
        <p:spPr/>
        <p:txBody>
          <a:bodyPr/>
          <a:lstStyle/>
          <a:p>
            <a:r>
              <a:rPr lang="en-US" dirty="0"/>
              <a:t>Illustration: Charitable lead Trust</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2" y="1505089"/>
            <a:ext cx="8077200" cy="5276711"/>
          </a:xfrm>
        </p:spPr>
        <p:txBody>
          <a:bodyPr/>
          <a:lstStyle/>
          <a:p>
            <a:pPr>
              <a:buBlip>
                <a:blip r:embed="rId2"/>
              </a:buBlip>
            </a:pPr>
            <a:endParaRPr lang="en-US" dirty="0"/>
          </a:p>
          <a:p>
            <a:pPr lvl="1"/>
            <a:endParaRPr lang="en-US" dirty="0"/>
          </a:p>
        </p:txBody>
      </p:sp>
      <p:sp>
        <p:nvSpPr>
          <p:cNvPr id="9" name="Content Placeholder 1">
            <a:extLst>
              <a:ext uri="{FF2B5EF4-FFF2-40B4-BE49-F238E27FC236}">
                <a16:creationId xmlns:a16="http://schemas.microsoft.com/office/drawing/2014/main" id="{624EC5D7-F442-42E7-9C6E-BBD3F5CCFCEC}"/>
              </a:ext>
            </a:extLst>
          </p:cNvPr>
          <p:cNvSpPr txBox="1">
            <a:spLocks/>
          </p:cNvSpPr>
          <p:nvPr/>
        </p:nvSpPr>
        <p:spPr bwMode="auto">
          <a:xfrm>
            <a:off x="6982662" y="4114799"/>
            <a:ext cx="2466135" cy="2526983"/>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marL="32139" indent="0">
              <a:buFontTx/>
              <a:buNone/>
            </a:pPr>
            <a:r>
              <a:rPr lang="en-US" b="1" dirty="0"/>
              <a:t>Transfer:  $20,000,000</a:t>
            </a:r>
          </a:p>
          <a:p>
            <a:pPr marL="32139" indent="0">
              <a:buFontTx/>
              <a:buNone/>
            </a:pPr>
            <a:r>
              <a:rPr lang="en-US" b="1" dirty="0"/>
              <a:t>Gift-tax deduction:  94%</a:t>
            </a:r>
          </a:p>
          <a:p>
            <a:pPr marL="32139" indent="0">
              <a:buFontTx/>
              <a:buNone/>
            </a:pPr>
            <a:r>
              <a:rPr lang="en-US" b="1" dirty="0"/>
              <a:t>Taxable Gift:  $1,206,400</a:t>
            </a:r>
          </a:p>
          <a:p>
            <a:pPr marL="32139" indent="0">
              <a:buFontTx/>
              <a:buNone/>
            </a:pPr>
            <a:r>
              <a:rPr lang="en-US" b="1" dirty="0"/>
              <a:t>Gift Tax:  $482,560</a:t>
            </a:r>
          </a:p>
        </p:txBody>
      </p:sp>
      <p:sp>
        <p:nvSpPr>
          <p:cNvPr id="10" name="Content Placeholder 1">
            <a:extLst>
              <a:ext uri="{FF2B5EF4-FFF2-40B4-BE49-F238E27FC236}">
                <a16:creationId xmlns:a16="http://schemas.microsoft.com/office/drawing/2014/main" id="{624EC5D7-F442-42E7-9C6E-BBD3F5CCFCEC}"/>
              </a:ext>
            </a:extLst>
          </p:cNvPr>
          <p:cNvSpPr txBox="1">
            <a:spLocks/>
          </p:cNvSpPr>
          <p:nvPr/>
        </p:nvSpPr>
        <p:spPr bwMode="auto">
          <a:xfrm>
            <a:off x="6982661" y="2306339"/>
            <a:ext cx="2466135" cy="1613198"/>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marL="32139" indent="0">
              <a:buFontTx/>
              <a:buNone/>
            </a:pPr>
            <a:r>
              <a:rPr lang="en-US" sz="2000" b="1" dirty="0"/>
              <a:t>§7520 Rate:  0.6%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72" y="1601243"/>
            <a:ext cx="5982535" cy="4505954"/>
          </a:xfrm>
          <a:prstGeom prst="rect">
            <a:avLst/>
          </a:prstGeom>
        </p:spPr>
      </p:pic>
    </p:spTree>
    <p:extLst>
      <p:ext uri="{BB962C8B-B14F-4D97-AF65-F5344CB8AC3E}">
        <p14:creationId xmlns:p14="http://schemas.microsoft.com/office/powerpoint/2010/main" val="15979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13</a:t>
            </a:fld>
            <a:r>
              <a:rPr lang="en-US" dirty="0">
                <a:solidFill>
                  <a:prstClr val="black">
                    <a:tint val="75000"/>
                  </a:prstClr>
                </a:solidFill>
              </a:rPr>
              <a:t>-</a:t>
            </a:r>
          </a:p>
        </p:txBody>
      </p:sp>
      <p:sp>
        <p:nvSpPr>
          <p:cNvPr id="4" name="Title 3"/>
          <p:cNvSpPr>
            <a:spLocks noGrp="1"/>
          </p:cNvSpPr>
          <p:nvPr>
            <p:ph type="title"/>
          </p:nvPr>
        </p:nvSpPr>
        <p:spPr/>
        <p:txBody>
          <a:bodyPr/>
          <a:lstStyle/>
          <a:p>
            <a:r>
              <a:rPr lang="en-US" dirty="0"/>
              <a:t>Illustration: Charitable lead Trust</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2" y="1505089"/>
            <a:ext cx="8077200" cy="5276711"/>
          </a:xfrm>
        </p:spPr>
        <p:txBody>
          <a:bodyPr/>
          <a:lstStyle/>
          <a:p>
            <a:pPr>
              <a:buBlip>
                <a:blip r:embed="rId2"/>
              </a:buBlip>
            </a:pPr>
            <a:endParaRPr lang="en-US" dirty="0"/>
          </a:p>
          <a:p>
            <a:pPr lvl="1"/>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097" y="1637986"/>
            <a:ext cx="5753903" cy="4496427"/>
          </a:xfrm>
          <a:prstGeom prst="rect">
            <a:avLst/>
          </a:prstGeom>
        </p:spPr>
      </p:pic>
      <p:sp>
        <p:nvSpPr>
          <p:cNvPr id="11" name="Content Placeholder 1">
            <a:extLst>
              <a:ext uri="{FF2B5EF4-FFF2-40B4-BE49-F238E27FC236}">
                <a16:creationId xmlns:a16="http://schemas.microsoft.com/office/drawing/2014/main" id="{624EC5D7-F442-42E7-9C6E-BBD3F5CCFCEC}"/>
              </a:ext>
            </a:extLst>
          </p:cNvPr>
          <p:cNvSpPr txBox="1">
            <a:spLocks/>
          </p:cNvSpPr>
          <p:nvPr/>
        </p:nvSpPr>
        <p:spPr bwMode="auto">
          <a:xfrm>
            <a:off x="6982661" y="2306339"/>
            <a:ext cx="2466135" cy="1613198"/>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pPr marL="32139" indent="0">
              <a:buFontTx/>
              <a:buNone/>
            </a:pPr>
            <a:r>
              <a:rPr lang="en-US" sz="2000" b="1" dirty="0"/>
              <a:t>§7520 Rate:  0.6%</a:t>
            </a:r>
          </a:p>
        </p:txBody>
      </p:sp>
    </p:spTree>
    <p:extLst>
      <p:ext uri="{BB962C8B-B14F-4D97-AF65-F5344CB8AC3E}">
        <p14:creationId xmlns:p14="http://schemas.microsoft.com/office/powerpoint/2010/main" val="2430075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458200" cy="5486400"/>
          </a:xfrm>
        </p:spPr>
        <p:txBody>
          <a:bodyPr/>
          <a:lstStyle/>
          <a:p>
            <a:pPr marL="317889" indent="-285750">
              <a:lnSpc>
                <a:spcPct val="114000"/>
              </a:lnSpc>
              <a:spcBef>
                <a:spcPct val="20000"/>
              </a:spcBef>
              <a:buBlip>
                <a:blip r:embed="rId3"/>
              </a:buBlip>
            </a:pPr>
            <a:r>
              <a:rPr lang="en-US" sz="1553" dirty="0"/>
              <a:t>With the SECURE Act, gift of an IRA to a CRT provides income to heirs over a longer period</a:t>
            </a:r>
          </a:p>
          <a:p>
            <a:pPr marL="32139" indent="0">
              <a:lnSpc>
                <a:spcPct val="114000"/>
              </a:lnSpc>
              <a:spcBef>
                <a:spcPct val="20000"/>
              </a:spcBef>
              <a:buNone/>
            </a:pPr>
            <a:endParaRPr lang="en-US" sz="1553" dirty="0"/>
          </a:p>
          <a:p>
            <a:pPr marL="317889" indent="-285750">
              <a:lnSpc>
                <a:spcPct val="114000"/>
              </a:lnSpc>
              <a:spcBef>
                <a:spcPct val="20000"/>
              </a:spcBef>
              <a:buBlip>
                <a:blip r:embed="rId3"/>
              </a:buBlip>
            </a:pPr>
            <a:r>
              <a:rPr lang="en-US" sz="1553" dirty="0"/>
              <a:t>The CRT makes annual payments for life or a term of years to the current beneficiary(s)</a:t>
            </a:r>
          </a:p>
          <a:p>
            <a:pPr lvl="1">
              <a:buFont typeface="Garamond" panose="02020404030301010803" pitchFamily="18" charset="0"/>
              <a:buChar char="−"/>
            </a:pPr>
            <a:r>
              <a:rPr lang="en-US" dirty="0"/>
              <a:t>At the end of the term (or life), the remaining assets will be distributed to the charity(s)</a:t>
            </a:r>
          </a:p>
          <a:p>
            <a:pPr lvl="1">
              <a:buFont typeface="Garamond" panose="02020404030301010803" pitchFamily="18" charset="0"/>
              <a:buChar char="−"/>
            </a:pPr>
            <a:r>
              <a:rPr lang="en-US" dirty="0"/>
              <a:t>If annual payments are specified, then trust is a Charitable Remainder Annuity Trust</a:t>
            </a:r>
          </a:p>
          <a:p>
            <a:pPr lvl="1">
              <a:buFont typeface="Garamond" panose="02020404030301010803" pitchFamily="18" charset="0"/>
              <a:buChar char="−"/>
            </a:pPr>
            <a:r>
              <a:rPr lang="en-US" dirty="0"/>
              <a:t>If fixed percentage is specified, then trust is a Charitable Remainder Unitrust</a:t>
            </a:r>
          </a:p>
          <a:p>
            <a:pPr lvl="1">
              <a:buFont typeface="Garamond" panose="02020404030301010803" pitchFamily="18" charset="0"/>
              <a:buChar char="−"/>
            </a:pPr>
            <a:r>
              <a:rPr lang="en-US" dirty="0"/>
              <a:t>If there is a goal to defer income during working years, then a NIMCRUT can be used.</a:t>
            </a:r>
          </a:p>
          <a:p>
            <a:pPr marL="317889" indent="-285750">
              <a:lnSpc>
                <a:spcPct val="114000"/>
              </a:lnSpc>
              <a:spcBef>
                <a:spcPct val="20000"/>
              </a:spcBef>
              <a:buBlip>
                <a:blip r:embed="rId3"/>
              </a:buBlip>
            </a:pPr>
            <a:endParaRPr lang="en-US" sz="1553" dirty="0"/>
          </a:p>
          <a:p>
            <a:pPr marL="317889" indent="-285750">
              <a:lnSpc>
                <a:spcPct val="114000"/>
              </a:lnSpc>
              <a:spcBef>
                <a:spcPct val="20000"/>
              </a:spcBef>
              <a:buBlip>
                <a:blip r:embed="rId3"/>
              </a:buBlip>
            </a:pPr>
            <a:r>
              <a:rPr lang="en-US" sz="1553" dirty="0"/>
              <a:t>Ability to </a:t>
            </a:r>
            <a:r>
              <a:rPr lang="en-US" sz="1553" b="1" i="1" dirty="0"/>
              <a:t>defer gain </a:t>
            </a:r>
            <a:r>
              <a:rPr lang="en-US" sz="1553" dirty="0"/>
              <a:t>allows increased income, growth, and diversification</a:t>
            </a:r>
          </a:p>
          <a:p>
            <a:pPr marL="827301" lvl="1" indent="-285750">
              <a:lnSpc>
                <a:spcPct val="114000"/>
              </a:lnSpc>
              <a:spcBef>
                <a:spcPct val="20000"/>
              </a:spcBef>
              <a:buFont typeface="Garamond" panose="02020404030301010803" pitchFamily="18" charset="0"/>
              <a:buChar char="−"/>
            </a:pPr>
            <a:r>
              <a:rPr lang="en-US" sz="1553" dirty="0"/>
              <a:t>IRA- CRT is exempt from tax on its investment income; distributions primarily ordinary income</a:t>
            </a:r>
          </a:p>
          <a:p>
            <a:pPr marL="827301" lvl="1" indent="-285750">
              <a:lnSpc>
                <a:spcPct val="114000"/>
              </a:lnSpc>
              <a:spcBef>
                <a:spcPct val="20000"/>
              </a:spcBef>
              <a:buFont typeface="Garamond" panose="02020404030301010803" pitchFamily="18" charset="0"/>
              <a:buChar char="−"/>
            </a:pPr>
            <a:r>
              <a:rPr lang="en-US" sz="1553" dirty="0"/>
              <a:t>Ideal vehicle to benefit heirs with cash flow… and provide remainder gift to charity</a:t>
            </a:r>
          </a:p>
          <a:p>
            <a:pPr marL="541551" lvl="1" indent="0">
              <a:lnSpc>
                <a:spcPct val="114000"/>
              </a:lnSpc>
              <a:spcBef>
                <a:spcPct val="20000"/>
              </a:spcBef>
              <a:buNone/>
            </a:pPr>
            <a:endParaRPr lang="en-US" sz="1553" dirty="0"/>
          </a:p>
          <a:p>
            <a:pPr marL="541551" lvl="1" indent="0">
              <a:lnSpc>
                <a:spcPct val="114000"/>
              </a:lnSpc>
              <a:spcBef>
                <a:spcPct val="20000"/>
              </a:spcBef>
              <a:buNone/>
            </a:pPr>
            <a:r>
              <a:rPr lang="en-US" b="1" u="sng" dirty="0"/>
              <a:t>The IRA - CRT has many benefits:</a:t>
            </a:r>
          </a:p>
          <a:p>
            <a:pPr marL="317889" indent="-285750">
              <a:lnSpc>
                <a:spcPct val="114000"/>
              </a:lnSpc>
              <a:spcBef>
                <a:spcPct val="20000"/>
              </a:spcBef>
              <a:buBlip>
                <a:blip r:embed="rId3"/>
              </a:buBlip>
            </a:pPr>
            <a:r>
              <a:rPr lang="en-US" sz="1553" dirty="0"/>
              <a:t>Provides </a:t>
            </a:r>
            <a:r>
              <a:rPr lang="en-US" sz="1553" b="1" i="1" dirty="0"/>
              <a:t>annual cash flow </a:t>
            </a:r>
            <a:r>
              <a:rPr lang="en-US" sz="1553" dirty="0"/>
              <a:t>to the current beneficiary.  Present Value of the cash flow is a gift to heirs</a:t>
            </a:r>
          </a:p>
          <a:p>
            <a:pPr marL="317889" indent="-285750">
              <a:lnSpc>
                <a:spcPct val="114000"/>
              </a:lnSpc>
              <a:spcBef>
                <a:spcPct val="20000"/>
              </a:spcBef>
              <a:buBlip>
                <a:blip r:embed="rId3"/>
              </a:buBlip>
            </a:pPr>
            <a:r>
              <a:rPr lang="en-US" sz="1553" b="1" i="1" dirty="0"/>
              <a:t>Donor reduces value of gift </a:t>
            </a:r>
            <a:r>
              <a:rPr lang="en-US" sz="1553" dirty="0"/>
              <a:t>to heirs by present value of remainder interest going to charity</a:t>
            </a:r>
          </a:p>
          <a:p>
            <a:pPr marL="32139" indent="0">
              <a:lnSpc>
                <a:spcPct val="114000"/>
              </a:lnSpc>
              <a:spcBef>
                <a:spcPct val="20000"/>
              </a:spcBef>
              <a:buNone/>
            </a:pPr>
            <a:endParaRPr lang="en-US" sz="1553" dirty="0"/>
          </a:p>
          <a:p>
            <a:pPr marL="317889" indent="-285750">
              <a:lnSpc>
                <a:spcPct val="114000"/>
              </a:lnSpc>
              <a:spcBef>
                <a:spcPct val="20000"/>
              </a:spcBef>
              <a:buBlip>
                <a:blip r:embed="rId3"/>
              </a:buBlip>
            </a:pPr>
            <a:r>
              <a:rPr lang="en-US" sz="1553" b="1" i="1" dirty="0"/>
              <a:t>CRT must be established and designated as IRA beneficiary during lifetime of participant</a:t>
            </a:r>
          </a:p>
          <a:p>
            <a:endParaRPr lang="en-US" dirty="0"/>
          </a:p>
        </p:txBody>
      </p:sp>
      <p:sp>
        <p:nvSpPr>
          <p:cNvPr id="16" name="Title 15"/>
          <p:cNvSpPr>
            <a:spLocks noGrp="1"/>
          </p:cNvSpPr>
          <p:nvPr>
            <p:ph type="title"/>
          </p:nvPr>
        </p:nvSpPr>
        <p:spPr>
          <a:xfrm>
            <a:off x="533400" y="546312"/>
            <a:ext cx="9067800" cy="413808"/>
          </a:xfrm>
        </p:spPr>
        <p:txBody>
          <a:bodyPr/>
          <a:lstStyle/>
          <a:p>
            <a:r>
              <a:rPr lang="en-US" dirty="0"/>
              <a:t>3. Turn IRA into IRA Charitable Remainder Trust</a:t>
            </a:r>
          </a:p>
        </p:txBody>
      </p:sp>
      <p:sp>
        <p:nvSpPr>
          <p:cNvPr id="7" name="Slide Number Placeholder 19">
            <a:extLst>
              <a:ext uri="{FF2B5EF4-FFF2-40B4-BE49-F238E27FC236}">
                <a16:creationId xmlns:a16="http://schemas.microsoft.com/office/drawing/2014/main" id="{35D254AE-E3E2-4982-8E89-63C0B165337F}"/>
              </a:ext>
            </a:extLst>
          </p:cNvPr>
          <p:cNvSpPr txBox="1">
            <a:spLocks/>
          </p:cNvSpPr>
          <p:nvPr/>
        </p:nvSpPr>
        <p:spPr>
          <a:xfrm>
            <a:off x="4343400" y="6977063"/>
            <a:ext cx="1371600" cy="414338"/>
          </a:xfrm>
          <a:prstGeom prst="rect">
            <a:avLst/>
          </a:prstGeom>
        </p:spPr>
        <p:txBody>
          <a:bodyPr vert="horz" lIns="91440" tIns="45720" rIns="91440" bIns="45720" rtlCol="0" anchor="ctr"/>
          <a:lstStyle>
            <a:defPPr>
              <a:defRPr lang="en-US"/>
            </a:defPPr>
            <a:lvl1pPr marL="0" algn="ctr" defTabSz="1018824" rtl="0" eaLnBrk="1" latinLnBrk="0" hangingPunct="1">
              <a:defRPr sz="1359" kern="1200">
                <a:solidFill>
                  <a:schemeClr val="tx1">
                    <a:tint val="75000"/>
                  </a:schemeClr>
                </a:solidFill>
                <a:latin typeface="Garamond" pitchFamily="18"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a:t>-</a:t>
            </a:r>
            <a:fld id="{3BED7DC9-38E3-4E67-9DBC-BE31F4C51ABD}" type="slidenum">
              <a:rPr lang="en-US" smtClean="0"/>
              <a:pPr/>
              <a:t>14</a:t>
            </a:fld>
            <a:r>
              <a:rPr lang="en-US"/>
              <a:t>-</a:t>
            </a:r>
            <a:endParaRPr lang="en-US" dirty="0"/>
          </a:p>
        </p:txBody>
      </p:sp>
    </p:spTree>
    <p:extLst>
      <p:ext uri="{BB962C8B-B14F-4D97-AF65-F5344CB8AC3E}">
        <p14:creationId xmlns:p14="http://schemas.microsoft.com/office/powerpoint/2010/main" val="384495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105" y="4168158"/>
            <a:ext cx="4417537" cy="2275314"/>
          </a:xfrm>
        </p:spPr>
        <p:txBody>
          <a:bodyPr/>
          <a:lstStyle/>
          <a:p>
            <a:r>
              <a:rPr lang="en-US" dirty="0"/>
              <a:t>IRA transferred to CRT at death earns 6%</a:t>
            </a:r>
          </a:p>
          <a:p>
            <a:r>
              <a:rPr lang="en-US" dirty="0"/>
              <a:t>Heirs receive 5% payout for 20 years  </a:t>
            </a:r>
          </a:p>
          <a:p>
            <a:r>
              <a:rPr lang="en-US" dirty="0"/>
              <a:t> Heirs receive $9.3 million in taxable distributions</a:t>
            </a:r>
          </a:p>
          <a:p>
            <a:r>
              <a:rPr lang="en-US" dirty="0"/>
              <a:t>Heirs can choose to gift some of the income, or terminate the trust and transfer corpus to charity</a:t>
            </a:r>
          </a:p>
          <a:p>
            <a:r>
              <a:rPr lang="en-US" dirty="0"/>
              <a:t>Remainder passes to charity – grown to $10 mil.</a:t>
            </a:r>
          </a:p>
          <a:p>
            <a:endParaRPr lang="en-US" dirty="0"/>
          </a:p>
          <a:p>
            <a:pPr marL="573089" lvl="1" indent="0">
              <a:buNone/>
            </a:pPr>
            <a:endParaRPr lang="en-US" dirty="0"/>
          </a:p>
        </p:txBody>
      </p:sp>
      <p:sp>
        <p:nvSpPr>
          <p:cNvPr id="16" name="Title 15"/>
          <p:cNvSpPr>
            <a:spLocks noGrp="1"/>
          </p:cNvSpPr>
          <p:nvPr>
            <p:ph type="title"/>
          </p:nvPr>
        </p:nvSpPr>
        <p:spPr/>
        <p:txBody>
          <a:bodyPr/>
          <a:lstStyle/>
          <a:p>
            <a:r>
              <a:rPr lang="en-US" dirty="0"/>
              <a:t>IRA CRT: How It Works (Example)</a:t>
            </a:r>
          </a:p>
        </p:txBody>
      </p:sp>
      <p:sp>
        <p:nvSpPr>
          <p:cNvPr id="5" name="TextBox 4"/>
          <p:cNvSpPr txBox="1"/>
          <p:nvPr/>
        </p:nvSpPr>
        <p:spPr>
          <a:xfrm>
            <a:off x="1720071" y="3014246"/>
            <a:ext cx="558743" cy="338554"/>
          </a:xfrm>
          <a:prstGeom prst="rect">
            <a:avLst/>
          </a:prstGeom>
          <a:noFill/>
        </p:spPr>
        <p:txBody>
          <a:bodyPr wrap="none" rtlCol="0">
            <a:spAutoFit/>
          </a:bodyPr>
          <a:lstStyle/>
          <a:p>
            <a:r>
              <a:rPr lang="en-US" sz="1600" dirty="0">
                <a:solidFill>
                  <a:prstClr val="black">
                    <a:lumMod val="85000"/>
                    <a:lumOff val="15000"/>
                  </a:prstClr>
                </a:solidFill>
                <a:latin typeface="Garamond" pitchFamily="18" charset="0"/>
              </a:rPr>
              <a:t>Tom</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42242" y="1391251"/>
            <a:ext cx="914400" cy="1718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sosceles Triangle 6"/>
          <p:cNvSpPr/>
          <p:nvPr/>
        </p:nvSpPr>
        <p:spPr>
          <a:xfrm>
            <a:off x="6260932" y="1281523"/>
            <a:ext cx="1910710" cy="183902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sz="1400" dirty="0">
                <a:solidFill>
                  <a:prstClr val="black"/>
                </a:solidFill>
                <a:latin typeface="Garamond" panose="02020404030301010803" pitchFamily="18" charset="0"/>
              </a:rPr>
              <a:t>Charitable Remainder Trust</a:t>
            </a:r>
          </a:p>
        </p:txBody>
      </p:sp>
      <p:cxnSp>
        <p:nvCxnSpPr>
          <p:cNvPr id="8" name="Straight Arrow Connector 7"/>
          <p:cNvCxnSpPr/>
          <p:nvPr/>
        </p:nvCxnSpPr>
        <p:spPr>
          <a:xfrm>
            <a:off x="3752042" y="1857369"/>
            <a:ext cx="22860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78762" y="1129123"/>
            <a:ext cx="1432560" cy="523220"/>
          </a:xfrm>
          <a:prstGeom prst="rect">
            <a:avLst/>
          </a:prstGeom>
          <a:noFill/>
        </p:spPr>
        <p:txBody>
          <a:bodyPr wrap="square" rtlCol="0">
            <a:spAutoFit/>
          </a:bodyPr>
          <a:lstStyle/>
          <a:p>
            <a:pPr algn="ctr"/>
            <a:r>
              <a:rPr lang="en-US" sz="1400" dirty="0">
                <a:solidFill>
                  <a:prstClr val="black"/>
                </a:solidFill>
                <a:latin typeface="Garamond" panose="02020404030301010803" pitchFamily="18" charset="0"/>
              </a:rPr>
              <a:t>$8.2M IRA  </a:t>
            </a:r>
          </a:p>
          <a:p>
            <a:pPr algn="ctr"/>
            <a:r>
              <a:rPr lang="en-US" sz="1400" dirty="0">
                <a:solidFill>
                  <a:prstClr val="black"/>
                </a:solidFill>
                <a:latin typeface="Garamond" panose="02020404030301010803" pitchFamily="18" charset="0"/>
              </a:rPr>
              <a:t>Invested at 6%</a:t>
            </a:r>
          </a:p>
        </p:txBody>
      </p:sp>
      <p:pic>
        <p:nvPicPr>
          <p:cNvPr id="10" name="Picture 5" descr="C:\Users\mzahler\Desktop\cash bundle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544" y="1596319"/>
            <a:ext cx="882996" cy="66116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3752042" y="2685573"/>
            <a:ext cx="2286000"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78762" y="3158906"/>
            <a:ext cx="1432560" cy="523220"/>
          </a:xfrm>
          <a:prstGeom prst="rect">
            <a:avLst/>
          </a:prstGeom>
          <a:noFill/>
        </p:spPr>
        <p:txBody>
          <a:bodyPr wrap="square" rtlCol="0">
            <a:spAutoFit/>
          </a:bodyPr>
          <a:lstStyle/>
          <a:p>
            <a:pPr algn="ctr"/>
            <a:r>
              <a:rPr lang="en-US" sz="1400" dirty="0">
                <a:solidFill>
                  <a:prstClr val="black"/>
                </a:solidFill>
                <a:latin typeface="Garamond" panose="02020404030301010803" pitchFamily="18" charset="0"/>
              </a:rPr>
              <a:t>5% of FMV Paid Annually to heirs</a:t>
            </a:r>
          </a:p>
        </p:txBody>
      </p:sp>
      <p:pic>
        <p:nvPicPr>
          <p:cNvPr id="13" name="Picture 5" descr="C:\Users\mzahler\Desktop\cash bundle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3544" y="2424523"/>
            <a:ext cx="882996" cy="6611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580284" y="3320111"/>
            <a:ext cx="1658158" cy="738664"/>
          </a:xfrm>
          <a:prstGeom prst="rect">
            <a:avLst/>
          </a:prstGeom>
          <a:noFill/>
        </p:spPr>
        <p:txBody>
          <a:bodyPr wrap="square" rtlCol="0">
            <a:spAutoFit/>
          </a:bodyPr>
          <a:lstStyle/>
          <a:p>
            <a:pPr algn="ctr"/>
            <a:r>
              <a:rPr lang="en-US" sz="1400" dirty="0">
                <a:solidFill>
                  <a:prstClr val="black"/>
                </a:solidFill>
                <a:latin typeface="Garamond" panose="02020404030301010803" pitchFamily="18" charset="0"/>
              </a:rPr>
              <a:t>After 20 years – $10M Distribution  to Schools</a:t>
            </a:r>
          </a:p>
        </p:txBody>
      </p:sp>
      <p:sp>
        <p:nvSpPr>
          <p:cNvPr id="30" name="TextBox 29"/>
          <p:cNvSpPr txBox="1"/>
          <p:nvPr/>
        </p:nvSpPr>
        <p:spPr>
          <a:xfrm>
            <a:off x="2719923" y="3014246"/>
            <a:ext cx="720069" cy="338554"/>
          </a:xfrm>
          <a:prstGeom prst="rect">
            <a:avLst/>
          </a:prstGeom>
          <a:noFill/>
        </p:spPr>
        <p:txBody>
          <a:bodyPr wrap="none" rtlCol="0">
            <a:spAutoFit/>
          </a:bodyPr>
          <a:lstStyle/>
          <a:p>
            <a:r>
              <a:rPr lang="en-US" sz="1600" dirty="0">
                <a:solidFill>
                  <a:prstClr val="black">
                    <a:lumMod val="85000"/>
                    <a:lumOff val="15000"/>
                  </a:prstClr>
                </a:solidFill>
                <a:latin typeface="Garamond" pitchFamily="18" charset="0"/>
              </a:rPr>
              <a:t>Ashley</a:t>
            </a:r>
          </a:p>
        </p:txBody>
      </p:sp>
      <p:pic>
        <p:nvPicPr>
          <p:cNvPr id="3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54714" y="1391251"/>
            <a:ext cx="850486" cy="171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a:extLst>
              <a:ext uri="{FF2B5EF4-FFF2-40B4-BE49-F238E27FC236}">
                <a16:creationId xmlns:a16="http://schemas.microsoft.com/office/drawing/2014/main" id="{E9F4DD7A-FFDA-4E33-A674-D99AC93148DF}"/>
              </a:ext>
            </a:extLst>
          </p:cNvPr>
          <p:cNvGrpSpPr/>
          <p:nvPr/>
        </p:nvGrpSpPr>
        <p:grpSpPr>
          <a:xfrm>
            <a:off x="8077200" y="4710523"/>
            <a:ext cx="1371600" cy="1385477"/>
            <a:chOff x="2399337" y="4265711"/>
            <a:chExt cx="1526574" cy="1422737"/>
          </a:xfrm>
        </p:grpSpPr>
        <p:pic>
          <p:nvPicPr>
            <p:cNvPr id="4" name="Picture 3">
              <a:extLst>
                <a:ext uri="{FF2B5EF4-FFF2-40B4-BE49-F238E27FC236}">
                  <a16:creationId xmlns:a16="http://schemas.microsoft.com/office/drawing/2014/main" id="{0ED52A49-8178-426C-980D-B896DC718026}"/>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99337" y="4265711"/>
              <a:ext cx="1526574" cy="842962"/>
            </a:xfrm>
            <a:prstGeom prst="rect">
              <a:avLst/>
            </a:prstGeom>
          </p:spPr>
        </p:pic>
        <p:sp>
          <p:nvSpPr>
            <p:cNvPr id="20" name="TextBox 19">
              <a:extLst>
                <a:ext uri="{FF2B5EF4-FFF2-40B4-BE49-F238E27FC236}">
                  <a16:creationId xmlns:a16="http://schemas.microsoft.com/office/drawing/2014/main" id="{89C3117D-F402-430C-9653-583B4BFFB71F}"/>
                </a:ext>
              </a:extLst>
            </p:cNvPr>
            <p:cNvSpPr txBox="1"/>
            <p:nvPr/>
          </p:nvSpPr>
          <p:spPr>
            <a:xfrm>
              <a:off x="2673443" y="5024735"/>
              <a:ext cx="978362" cy="663713"/>
            </a:xfrm>
            <a:prstGeom prst="rect">
              <a:avLst/>
            </a:prstGeom>
            <a:noFill/>
          </p:spPr>
          <p:txBody>
            <a:bodyPr wrap="square" rtlCol="0">
              <a:spAutoFit/>
            </a:bodyPr>
            <a:lstStyle/>
            <a:p>
              <a:pPr algn="ctr"/>
              <a:r>
                <a:rPr lang="en-US" sz="1200" dirty="0">
                  <a:latin typeface="Garamond" panose="02020404030301010803" pitchFamily="18" charset="0"/>
                </a:rPr>
                <a:t>$2,500,000 Ashley’s Undergrad</a:t>
              </a:r>
            </a:p>
          </p:txBody>
        </p:sp>
      </p:grpSp>
      <p:grpSp>
        <p:nvGrpSpPr>
          <p:cNvPr id="37" name="Group 36">
            <a:extLst>
              <a:ext uri="{FF2B5EF4-FFF2-40B4-BE49-F238E27FC236}">
                <a16:creationId xmlns:a16="http://schemas.microsoft.com/office/drawing/2014/main" id="{9E27EDE2-2323-4816-9BC9-34532EA6A6E7}"/>
              </a:ext>
            </a:extLst>
          </p:cNvPr>
          <p:cNvGrpSpPr/>
          <p:nvPr/>
        </p:nvGrpSpPr>
        <p:grpSpPr>
          <a:xfrm>
            <a:off x="5077922" y="4710524"/>
            <a:ext cx="1371600" cy="1570143"/>
            <a:chOff x="2399337" y="4265711"/>
            <a:chExt cx="1526574" cy="1612369"/>
          </a:xfrm>
        </p:grpSpPr>
        <p:pic>
          <p:nvPicPr>
            <p:cNvPr id="38" name="Picture 37">
              <a:extLst>
                <a:ext uri="{FF2B5EF4-FFF2-40B4-BE49-F238E27FC236}">
                  <a16:creationId xmlns:a16="http://schemas.microsoft.com/office/drawing/2014/main" id="{939B1DC0-16AA-4911-9A81-1DBAB833970B}"/>
                </a:ext>
              </a:extLst>
            </p:cNvPr>
            <p:cNvPicPr>
              <a:picLocks noChangeAspect="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99337" y="4265711"/>
              <a:ext cx="1526574" cy="842962"/>
            </a:xfrm>
            <a:prstGeom prst="rect">
              <a:avLst/>
            </a:prstGeom>
          </p:spPr>
        </p:pic>
        <p:sp>
          <p:nvSpPr>
            <p:cNvPr id="39" name="TextBox 38">
              <a:extLst>
                <a:ext uri="{FF2B5EF4-FFF2-40B4-BE49-F238E27FC236}">
                  <a16:creationId xmlns:a16="http://schemas.microsoft.com/office/drawing/2014/main" id="{6A16F940-A454-42B1-85B0-54645CA34C60}"/>
                </a:ext>
              </a:extLst>
            </p:cNvPr>
            <p:cNvSpPr txBox="1"/>
            <p:nvPr/>
          </p:nvSpPr>
          <p:spPr>
            <a:xfrm>
              <a:off x="2673443" y="5024735"/>
              <a:ext cx="978362" cy="853345"/>
            </a:xfrm>
            <a:prstGeom prst="rect">
              <a:avLst/>
            </a:prstGeom>
            <a:noFill/>
          </p:spPr>
          <p:txBody>
            <a:bodyPr wrap="square" rtlCol="0">
              <a:spAutoFit/>
            </a:bodyPr>
            <a:lstStyle/>
            <a:p>
              <a:pPr algn="ctr"/>
              <a:r>
                <a:rPr lang="en-US" sz="1200" dirty="0">
                  <a:latin typeface="Garamond" panose="02020404030301010803" pitchFamily="18" charset="0"/>
                </a:rPr>
                <a:t>$5,000,000 Ashley &amp; Tom’s Post-Grad</a:t>
              </a:r>
            </a:p>
          </p:txBody>
        </p:sp>
      </p:grpSp>
      <p:grpSp>
        <p:nvGrpSpPr>
          <p:cNvPr id="40" name="Group 39">
            <a:extLst>
              <a:ext uri="{FF2B5EF4-FFF2-40B4-BE49-F238E27FC236}">
                <a16:creationId xmlns:a16="http://schemas.microsoft.com/office/drawing/2014/main" id="{8341C520-031A-46E9-9F30-74558F2F4E00}"/>
              </a:ext>
            </a:extLst>
          </p:cNvPr>
          <p:cNvGrpSpPr/>
          <p:nvPr/>
        </p:nvGrpSpPr>
        <p:grpSpPr>
          <a:xfrm>
            <a:off x="6563591" y="4710523"/>
            <a:ext cx="1371600" cy="1385477"/>
            <a:chOff x="2399337" y="4265711"/>
            <a:chExt cx="1526574" cy="1422737"/>
          </a:xfrm>
        </p:grpSpPr>
        <p:pic>
          <p:nvPicPr>
            <p:cNvPr id="41" name="Picture 40">
              <a:extLst>
                <a:ext uri="{FF2B5EF4-FFF2-40B4-BE49-F238E27FC236}">
                  <a16:creationId xmlns:a16="http://schemas.microsoft.com/office/drawing/2014/main" id="{54C55D32-3EA8-4754-B000-EDA0C3D259A7}"/>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399337" y="4265711"/>
              <a:ext cx="1526574" cy="842962"/>
            </a:xfrm>
            <a:prstGeom prst="rect">
              <a:avLst/>
            </a:prstGeom>
          </p:spPr>
        </p:pic>
        <p:sp>
          <p:nvSpPr>
            <p:cNvPr id="42" name="TextBox 41">
              <a:extLst>
                <a:ext uri="{FF2B5EF4-FFF2-40B4-BE49-F238E27FC236}">
                  <a16:creationId xmlns:a16="http://schemas.microsoft.com/office/drawing/2014/main" id="{6C429963-0018-4FFC-9E49-16C8043AD882}"/>
                </a:ext>
              </a:extLst>
            </p:cNvPr>
            <p:cNvSpPr txBox="1"/>
            <p:nvPr/>
          </p:nvSpPr>
          <p:spPr>
            <a:xfrm>
              <a:off x="2673443" y="5024735"/>
              <a:ext cx="978362" cy="663713"/>
            </a:xfrm>
            <a:prstGeom prst="rect">
              <a:avLst/>
            </a:prstGeom>
            <a:noFill/>
          </p:spPr>
          <p:txBody>
            <a:bodyPr wrap="square" rtlCol="0">
              <a:spAutoFit/>
            </a:bodyPr>
            <a:lstStyle/>
            <a:p>
              <a:pPr algn="ctr"/>
              <a:r>
                <a:rPr lang="en-US" sz="1200" dirty="0">
                  <a:latin typeface="Garamond" panose="02020404030301010803" pitchFamily="18" charset="0"/>
                </a:rPr>
                <a:t>$2,500,000 Tom’s Undergrad</a:t>
              </a:r>
            </a:p>
          </p:txBody>
        </p:sp>
      </p:grpSp>
      <p:cxnSp>
        <p:nvCxnSpPr>
          <p:cNvPr id="36" name="Connector: Elbow 35">
            <a:extLst>
              <a:ext uri="{FF2B5EF4-FFF2-40B4-BE49-F238E27FC236}">
                <a16:creationId xmlns:a16="http://schemas.microsoft.com/office/drawing/2014/main" id="{802E8E8D-31B1-4D78-9E65-539337392960}"/>
              </a:ext>
            </a:extLst>
          </p:cNvPr>
          <p:cNvCxnSpPr>
            <a:stCxn id="38" idx="0"/>
            <a:endCxn id="4" idx="0"/>
          </p:cNvCxnSpPr>
          <p:nvPr/>
        </p:nvCxnSpPr>
        <p:spPr>
          <a:xfrm rot="5400000" flipH="1" flipV="1">
            <a:off x="7263361" y="3210884"/>
            <a:ext cx="12700" cy="2999278"/>
          </a:xfrm>
          <a:prstGeom prst="bentConnector3">
            <a:avLst>
              <a:gd name="adj1" fmla="val 3900000"/>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C6BDA121-56E7-4938-B341-D8EF1B97EAAF}"/>
              </a:ext>
            </a:extLst>
          </p:cNvPr>
          <p:cNvCxnSpPr>
            <a:cxnSpLocks/>
            <a:stCxn id="7" idx="3"/>
            <a:endCxn id="41" idx="0"/>
          </p:cNvCxnSpPr>
          <p:nvPr/>
        </p:nvCxnSpPr>
        <p:spPr>
          <a:xfrm>
            <a:off x="7216287" y="3120549"/>
            <a:ext cx="33104" cy="15899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7" name="Picture 5" descr="C:\Users\mzahler\Desktop\cash bundle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042" y="3358863"/>
            <a:ext cx="882996" cy="661160"/>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19">
            <a:extLst>
              <a:ext uri="{FF2B5EF4-FFF2-40B4-BE49-F238E27FC236}">
                <a16:creationId xmlns:a16="http://schemas.microsoft.com/office/drawing/2014/main" id="{F294B8DF-09F1-4386-8D2D-329F1C729E9A}"/>
              </a:ext>
            </a:extLst>
          </p:cNvPr>
          <p:cNvSpPr txBox="1">
            <a:spLocks/>
          </p:cNvSpPr>
          <p:nvPr/>
        </p:nvSpPr>
        <p:spPr>
          <a:xfrm>
            <a:off x="4343400" y="6977063"/>
            <a:ext cx="1371600" cy="414338"/>
          </a:xfrm>
          <a:prstGeom prst="rect">
            <a:avLst/>
          </a:prstGeom>
        </p:spPr>
        <p:txBody>
          <a:bodyPr vert="horz" lIns="91440" tIns="45720" rIns="91440" bIns="45720" rtlCol="0" anchor="ctr"/>
          <a:lstStyle>
            <a:defPPr>
              <a:defRPr lang="en-US"/>
            </a:defPPr>
            <a:lvl1pPr marL="0" algn="ctr" defTabSz="1018824" rtl="0" eaLnBrk="1" latinLnBrk="0" hangingPunct="1">
              <a:defRPr sz="1359" kern="1200">
                <a:solidFill>
                  <a:schemeClr val="tx1">
                    <a:tint val="75000"/>
                  </a:schemeClr>
                </a:solidFill>
                <a:latin typeface="Garamond" pitchFamily="18"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a:t>-</a:t>
            </a:r>
            <a:fld id="{3BED7DC9-38E3-4E67-9DBC-BE31F4C51ABD}" type="slidenum">
              <a:rPr lang="en-US" smtClean="0"/>
              <a:pPr/>
              <a:t>15</a:t>
            </a:fld>
            <a:r>
              <a:rPr lang="en-US"/>
              <a:t>-</a:t>
            </a:r>
            <a:endParaRPr lang="en-US" dirty="0"/>
          </a:p>
        </p:txBody>
      </p:sp>
    </p:spTree>
    <p:extLst>
      <p:ext uri="{BB962C8B-B14F-4D97-AF65-F5344CB8AC3E}">
        <p14:creationId xmlns:p14="http://schemas.microsoft.com/office/powerpoint/2010/main" val="27282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right)">
                                      <p:cBhvr>
                                        <p:cTn id="21" dur="500"/>
                                        <p:tgtEl>
                                          <p:spTgt spid="11"/>
                                        </p:tgtEl>
                                      </p:cBhvr>
                                    </p:animEffect>
                                  </p:childTnLst>
                                </p:cTn>
                              </p:par>
                              <p:par>
                                <p:cTn id="22" presetID="22" presetClass="entr" presetSubtype="2"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22" presetClass="entr" presetSubtype="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16</a:t>
            </a:fld>
            <a:r>
              <a:rPr lang="en-US" dirty="0">
                <a:solidFill>
                  <a:prstClr val="black">
                    <a:tint val="75000"/>
                  </a:prstClr>
                </a:solidFill>
              </a:rPr>
              <a:t>-</a:t>
            </a:r>
          </a:p>
        </p:txBody>
      </p:sp>
      <p:sp>
        <p:nvSpPr>
          <p:cNvPr id="4" name="Title 3"/>
          <p:cNvSpPr>
            <a:spLocks noGrp="1"/>
          </p:cNvSpPr>
          <p:nvPr>
            <p:ph type="title"/>
          </p:nvPr>
        </p:nvSpPr>
        <p:spPr>
          <a:xfrm>
            <a:off x="838200" y="546312"/>
            <a:ext cx="8763002" cy="413808"/>
          </a:xfrm>
        </p:spPr>
        <p:txBody>
          <a:bodyPr/>
          <a:lstStyle/>
          <a:p>
            <a:r>
              <a:rPr lang="en-US" dirty="0"/>
              <a:t>4. Roth IRA conversions Combined with Charitable Gifts</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2" y="1505089"/>
            <a:ext cx="8077200" cy="5276711"/>
          </a:xfrm>
        </p:spPr>
        <p:txBody>
          <a:bodyPr/>
          <a:lstStyle/>
          <a:p>
            <a:pPr>
              <a:buBlip>
                <a:blip r:embed="rId2"/>
              </a:buBlip>
            </a:pPr>
            <a:endParaRPr lang="en-US" dirty="0"/>
          </a:p>
          <a:p>
            <a:pPr lvl="1"/>
            <a:endParaRPr lang="en-US" dirty="0"/>
          </a:p>
        </p:txBody>
      </p:sp>
      <p:sp>
        <p:nvSpPr>
          <p:cNvPr id="6" name="Content Placeholder 2">
            <a:extLst>
              <a:ext uri="{FF2B5EF4-FFF2-40B4-BE49-F238E27FC236}">
                <a16:creationId xmlns:a16="http://schemas.microsoft.com/office/drawing/2014/main" id="{EE4EAB81-730A-4F1A-859B-1D06201A1C72}"/>
              </a:ext>
            </a:extLst>
          </p:cNvPr>
          <p:cNvSpPr txBox="1">
            <a:spLocks/>
          </p:cNvSpPr>
          <p:nvPr/>
        </p:nvSpPr>
        <p:spPr bwMode="auto">
          <a:xfrm>
            <a:off x="990602" y="1600200"/>
            <a:ext cx="8077200" cy="48463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r>
              <a:rPr lang="en-US" dirty="0"/>
              <a:t>SECURE and CARES Acts create “perfect storm” to consider a Roth IRA conversion</a:t>
            </a:r>
          </a:p>
          <a:p>
            <a:endParaRPr lang="en-US" dirty="0"/>
          </a:p>
          <a:p>
            <a:r>
              <a:rPr lang="en-US" dirty="0"/>
              <a:t>Converting from a traditional IRA to a Roth IRA results in income tax impacts</a:t>
            </a:r>
          </a:p>
          <a:p>
            <a:pPr lvl="1"/>
            <a:r>
              <a:rPr lang="en-US" dirty="0"/>
              <a:t>Ordinary income tax will be owed on the converted portion of the traditional IRA</a:t>
            </a:r>
          </a:p>
          <a:p>
            <a:pPr lvl="1"/>
            <a:r>
              <a:rPr lang="en-US" dirty="0"/>
              <a:t>Roth IRA will no longer be subject to income tax…</a:t>
            </a:r>
            <a:r>
              <a:rPr lang="en-US" b="1" i="1" dirty="0">
                <a:solidFill>
                  <a:schemeClr val="accent1">
                    <a:lumMod val="75000"/>
                  </a:schemeClr>
                </a:solidFill>
              </a:rPr>
              <a:t>for as long as it continues</a:t>
            </a:r>
          </a:p>
          <a:p>
            <a:pPr lvl="2"/>
            <a:r>
              <a:rPr lang="en-US" dirty="0"/>
              <a:t>No longer an IRD asset</a:t>
            </a:r>
          </a:p>
          <a:p>
            <a:pPr lvl="1"/>
            <a:r>
              <a:rPr lang="en-US" dirty="0"/>
              <a:t>Roth IRA subject to gift and estate tax…but now a </a:t>
            </a:r>
            <a:r>
              <a:rPr lang="en-US" b="1" i="1" dirty="0"/>
              <a:t>very</a:t>
            </a:r>
            <a:r>
              <a:rPr lang="en-US" dirty="0"/>
              <a:t>  income tax-efficient asset for heirs</a:t>
            </a:r>
          </a:p>
          <a:p>
            <a:pPr marL="32139" indent="0">
              <a:buFontTx/>
              <a:buNone/>
            </a:pPr>
            <a:endParaRPr lang="en-US" dirty="0"/>
          </a:p>
          <a:p>
            <a:r>
              <a:rPr lang="en-US" dirty="0"/>
              <a:t>Combining a charitable gift with Roth IRA conversion mitigates current and future income taxes</a:t>
            </a:r>
          </a:p>
          <a:p>
            <a:pPr lvl="1"/>
            <a:r>
              <a:rPr lang="en-US" dirty="0"/>
              <a:t>Qualifying cash gift in 2020 results in a tax deduction at 100% of AGI</a:t>
            </a:r>
          </a:p>
          <a:p>
            <a:pPr lvl="2"/>
            <a:r>
              <a:rPr lang="en-US" dirty="0"/>
              <a:t>Gifts can be structured to offset the tax owed from the IRA conversion</a:t>
            </a:r>
          </a:p>
          <a:p>
            <a:pPr lvl="2"/>
            <a:endParaRPr lang="en-US" dirty="0"/>
          </a:p>
          <a:p>
            <a:r>
              <a:rPr lang="en-US" dirty="0"/>
              <a:t>Roth Conversions are ideal when paired with large cash gift (subject to 100% of AGI deduction) in 2020 and/or formation of CLT for wealth transfer in 2020</a:t>
            </a:r>
          </a:p>
          <a:p>
            <a:endParaRPr lang="en-US" dirty="0"/>
          </a:p>
          <a:p>
            <a:r>
              <a:rPr lang="en-US" dirty="0"/>
              <a:t>Ideal way to benefit charity </a:t>
            </a:r>
            <a:r>
              <a:rPr lang="en-US" b="1" dirty="0"/>
              <a:t>and </a:t>
            </a:r>
            <a:r>
              <a:rPr lang="en-US" dirty="0"/>
              <a:t>create tax-free income bucket for yourself of family</a:t>
            </a:r>
          </a:p>
          <a:p>
            <a:endParaRPr lang="en-US" dirty="0"/>
          </a:p>
        </p:txBody>
      </p:sp>
    </p:spTree>
    <p:extLst>
      <p:ext uri="{BB962C8B-B14F-4D97-AF65-F5344CB8AC3E}">
        <p14:creationId xmlns:p14="http://schemas.microsoft.com/office/powerpoint/2010/main" val="1063121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17</a:t>
            </a:fld>
            <a:r>
              <a:rPr lang="en-US" dirty="0">
                <a:solidFill>
                  <a:prstClr val="black">
                    <a:tint val="75000"/>
                  </a:prstClr>
                </a:solidFill>
              </a:rPr>
              <a:t>-</a:t>
            </a:r>
          </a:p>
        </p:txBody>
      </p:sp>
      <p:sp>
        <p:nvSpPr>
          <p:cNvPr id="3" name="Content Placeholder 2">
            <a:extLst>
              <a:ext uri="{FF2B5EF4-FFF2-40B4-BE49-F238E27FC236}">
                <a16:creationId xmlns:a16="http://schemas.microsoft.com/office/drawing/2014/main" id="{75EAFCA1-7169-4409-86B5-D1FCE2F6785F}"/>
              </a:ext>
            </a:extLst>
          </p:cNvPr>
          <p:cNvSpPr>
            <a:spLocks noGrp="1"/>
          </p:cNvSpPr>
          <p:nvPr>
            <p:ph idx="1"/>
          </p:nvPr>
        </p:nvSpPr>
        <p:spPr>
          <a:xfrm>
            <a:off x="381000" y="1066800"/>
            <a:ext cx="9448800" cy="2611706"/>
          </a:xfrm>
        </p:spPr>
        <p:txBody>
          <a:bodyPr/>
          <a:lstStyle/>
          <a:p>
            <a:r>
              <a:rPr lang="en-US" sz="1400" dirty="0"/>
              <a:t>Fact Pattern:</a:t>
            </a:r>
          </a:p>
          <a:p>
            <a:pPr lvl="1"/>
            <a:r>
              <a:rPr lang="en-US" sz="1400" dirty="0"/>
              <a:t>Client wants grandson, age 30, to inherit $2M IRA for his retirement.  Also plans on leaving $2 million to charity in will </a:t>
            </a:r>
          </a:p>
          <a:p>
            <a:pPr lvl="1"/>
            <a:r>
              <a:rPr lang="en-US" sz="1400" dirty="0"/>
              <a:t> SECURE Act ended the “Stretch IRA” so funds must be distributed within 10 years</a:t>
            </a:r>
          </a:p>
          <a:p>
            <a:pPr lvl="1"/>
            <a:r>
              <a:rPr lang="en-US" sz="1400" dirty="0"/>
              <a:t>Assuming 7.2% growth, the IRA will be worth $4M (pre-tax) at the end of 10 years - $2M net after-tax distribution </a:t>
            </a:r>
          </a:p>
          <a:p>
            <a:pPr marL="556239" lvl="1" indent="0">
              <a:buNone/>
            </a:pPr>
            <a:r>
              <a:rPr lang="en-US" sz="1400" b="1" dirty="0"/>
              <a:t>Roth Conversion Solution:</a:t>
            </a:r>
          </a:p>
          <a:p>
            <a:pPr lvl="1">
              <a:buFontTx/>
              <a:buChar char="-"/>
            </a:pPr>
            <a:r>
              <a:rPr lang="en-US" sz="1400" dirty="0"/>
              <a:t>Roth Conversion made in 2020 </a:t>
            </a:r>
            <a:r>
              <a:rPr lang="en-US" sz="1400" b="1" i="1" dirty="0"/>
              <a:t>and  the $2 million cash donation to offset the taxes </a:t>
            </a:r>
            <a:r>
              <a:rPr lang="en-US" sz="1400" dirty="0"/>
              <a:t>owed from Roth conversion</a:t>
            </a:r>
          </a:p>
          <a:p>
            <a:pPr lvl="1">
              <a:buFontTx/>
              <a:buChar char="-"/>
            </a:pPr>
            <a:r>
              <a:rPr lang="en-US" sz="1400" dirty="0"/>
              <a:t>At the end of same 10 years, the Roth IRA would be worth $4M </a:t>
            </a:r>
            <a:r>
              <a:rPr lang="en-US" sz="1400" b="1" dirty="0"/>
              <a:t>with no tax owed </a:t>
            </a:r>
            <a:r>
              <a:rPr lang="en-US" sz="1400" dirty="0"/>
              <a:t>vs. $2M </a:t>
            </a:r>
            <a:r>
              <a:rPr lang="en-US" sz="1400" dirty="0" err="1"/>
              <a:t>afte</a:t>
            </a:r>
            <a:r>
              <a:rPr lang="en-US" sz="1400" dirty="0"/>
              <a:t>-tax with traditional IRA</a:t>
            </a:r>
          </a:p>
          <a:p>
            <a:pPr lvl="1">
              <a:buFontTx/>
              <a:buChar char="-"/>
            </a:pPr>
            <a:endParaRPr lang="en-US" sz="1400" dirty="0"/>
          </a:p>
          <a:p>
            <a:r>
              <a:rPr lang="en-US" sz="1400" dirty="0"/>
              <a:t>At the end of same 10 years, Roth IRA would be worth $4M </a:t>
            </a:r>
            <a:r>
              <a:rPr lang="en-US" sz="1400" b="1" i="1" dirty="0">
                <a:solidFill>
                  <a:schemeClr val="accent1">
                    <a:lumMod val="75000"/>
                  </a:schemeClr>
                </a:solidFill>
              </a:rPr>
              <a:t>with no tax owed </a:t>
            </a:r>
            <a:r>
              <a:rPr lang="en-US" sz="1400" dirty="0"/>
              <a:t>vs $2M after-tax with a traditional IRA</a:t>
            </a:r>
          </a:p>
        </p:txBody>
      </p:sp>
      <p:sp>
        <p:nvSpPr>
          <p:cNvPr id="4" name="Title 3"/>
          <p:cNvSpPr>
            <a:spLocks noGrp="1"/>
          </p:cNvSpPr>
          <p:nvPr>
            <p:ph type="title"/>
          </p:nvPr>
        </p:nvSpPr>
        <p:spPr/>
        <p:txBody>
          <a:bodyPr/>
          <a:lstStyle/>
          <a:p>
            <a:r>
              <a:rPr lang="en-US" dirty="0"/>
              <a:t>Case Study: $2 Million ROTH IRA Conversion</a:t>
            </a:r>
          </a:p>
        </p:txBody>
      </p:sp>
      <p:pic>
        <p:nvPicPr>
          <p:cNvPr id="6" name="Picture 5">
            <a:extLst>
              <a:ext uri="{FF2B5EF4-FFF2-40B4-BE49-F238E27FC236}">
                <a16:creationId xmlns:a16="http://schemas.microsoft.com/office/drawing/2014/main" id="{1517CACE-DDD9-4E74-9A4C-D29735A59A66}"/>
              </a:ext>
            </a:extLst>
          </p:cNvPr>
          <p:cNvPicPr>
            <a:picLocks noChangeAspect="1"/>
          </p:cNvPicPr>
          <p:nvPr/>
        </p:nvPicPr>
        <p:blipFill>
          <a:blip r:embed="rId2"/>
          <a:stretch>
            <a:fillRect/>
          </a:stretch>
        </p:blipFill>
        <p:spPr>
          <a:xfrm>
            <a:off x="4953000" y="3785186"/>
            <a:ext cx="4584589" cy="2755631"/>
          </a:xfrm>
          <a:prstGeom prst="rect">
            <a:avLst/>
          </a:prstGeom>
        </p:spPr>
      </p:pic>
      <p:sp>
        <p:nvSpPr>
          <p:cNvPr id="7" name="Content Placeholder 2">
            <a:extLst>
              <a:ext uri="{FF2B5EF4-FFF2-40B4-BE49-F238E27FC236}">
                <a16:creationId xmlns:a16="http://schemas.microsoft.com/office/drawing/2014/main" id="{C16564BC-45A8-4E9E-B007-D509A0853B71}"/>
              </a:ext>
            </a:extLst>
          </p:cNvPr>
          <p:cNvSpPr txBox="1">
            <a:spLocks/>
          </p:cNvSpPr>
          <p:nvPr/>
        </p:nvSpPr>
        <p:spPr bwMode="auto">
          <a:xfrm>
            <a:off x="393560" y="4134325"/>
            <a:ext cx="4419600" cy="2406492"/>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3"/>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r>
              <a:rPr lang="en-US" sz="1400" dirty="0"/>
              <a:t>If grandson inherited at age 30, and Roth vs. traditional comparison was made at age 40…</a:t>
            </a:r>
          </a:p>
          <a:p>
            <a:pPr lvl="1"/>
            <a:r>
              <a:rPr lang="en-US" sz="1400" dirty="0"/>
              <a:t>Project forward 30 years until his retirement – Assume 4.8% growth after tax.</a:t>
            </a:r>
          </a:p>
          <a:p>
            <a:pPr lvl="1"/>
            <a:r>
              <a:rPr lang="en-US" sz="1400" dirty="0"/>
              <a:t>Value at age 70 – Roth sourced - </a:t>
            </a:r>
            <a:r>
              <a:rPr lang="en-US" sz="1400" b="1" u="sng" dirty="0">
                <a:solidFill>
                  <a:schemeClr val="accent1">
                    <a:lumMod val="75000"/>
                  </a:schemeClr>
                </a:solidFill>
              </a:rPr>
              <a:t>≈$16M vs. ≈$8M </a:t>
            </a:r>
            <a:r>
              <a:rPr lang="en-US" sz="1400" dirty="0"/>
              <a:t>with Traditional IRA sourced funds</a:t>
            </a:r>
          </a:p>
          <a:p>
            <a:r>
              <a:rPr lang="en-US" sz="1400" dirty="0"/>
              <a:t>All created from a $2M cash gift in 2020 vs at death</a:t>
            </a:r>
          </a:p>
          <a:p>
            <a:r>
              <a:rPr lang="en-US" sz="1400" dirty="0"/>
              <a:t>Same estate tax on transfer at death between the Roth IRA and Traditional IRA</a:t>
            </a:r>
          </a:p>
          <a:p>
            <a:pPr marL="32139" indent="0">
              <a:buFontTx/>
              <a:buNone/>
            </a:pPr>
            <a:endParaRPr lang="en-US" sz="1400" b="1" i="1" dirty="0">
              <a:solidFill>
                <a:schemeClr val="accent1">
                  <a:lumMod val="75000"/>
                </a:schemeClr>
              </a:solidFill>
            </a:endParaRPr>
          </a:p>
        </p:txBody>
      </p:sp>
    </p:spTree>
    <p:extLst>
      <p:ext uri="{BB962C8B-B14F-4D97-AF65-F5344CB8AC3E}">
        <p14:creationId xmlns:p14="http://schemas.microsoft.com/office/powerpoint/2010/main" val="310976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18</a:t>
            </a:fld>
            <a:r>
              <a:rPr lang="en-US" dirty="0">
                <a:solidFill>
                  <a:prstClr val="black">
                    <a:tint val="75000"/>
                  </a:prstClr>
                </a:solidFill>
              </a:rPr>
              <a:t>-</a:t>
            </a:r>
          </a:p>
        </p:txBody>
      </p:sp>
      <p:sp>
        <p:nvSpPr>
          <p:cNvPr id="4" name="Title 3"/>
          <p:cNvSpPr>
            <a:spLocks noGrp="1"/>
          </p:cNvSpPr>
          <p:nvPr>
            <p:ph type="title"/>
          </p:nvPr>
        </p:nvSpPr>
        <p:spPr>
          <a:xfrm>
            <a:off x="762000" y="546312"/>
            <a:ext cx="8839202" cy="413808"/>
          </a:xfrm>
        </p:spPr>
        <p:txBody>
          <a:bodyPr/>
          <a:lstStyle/>
          <a:p>
            <a:r>
              <a:rPr lang="en-US" dirty="0"/>
              <a:t>5. “The Compound Gift” – the Gift that Keeps on Giving</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2" y="1505089"/>
            <a:ext cx="8077200" cy="5276711"/>
          </a:xfrm>
        </p:spPr>
        <p:txBody>
          <a:bodyPr/>
          <a:lstStyle/>
          <a:p>
            <a:pPr>
              <a:buBlip>
                <a:blip r:embed="rId2"/>
              </a:buBlip>
            </a:pPr>
            <a:endParaRPr lang="en-US" dirty="0"/>
          </a:p>
          <a:p>
            <a:pPr lvl="1"/>
            <a:endParaRPr lang="en-US" dirty="0"/>
          </a:p>
        </p:txBody>
      </p:sp>
      <p:sp>
        <p:nvSpPr>
          <p:cNvPr id="6" name="Content Placeholder 2">
            <a:extLst>
              <a:ext uri="{FF2B5EF4-FFF2-40B4-BE49-F238E27FC236}">
                <a16:creationId xmlns:a16="http://schemas.microsoft.com/office/drawing/2014/main" id="{C62A5CDF-8A47-45A8-890C-0C0EB1716A3A}"/>
              </a:ext>
            </a:extLst>
          </p:cNvPr>
          <p:cNvSpPr txBox="1">
            <a:spLocks/>
          </p:cNvSpPr>
          <p:nvPr/>
        </p:nvSpPr>
        <p:spPr bwMode="auto">
          <a:xfrm>
            <a:off x="990598" y="1676400"/>
            <a:ext cx="8077200" cy="4617720"/>
          </a:xfrm>
          <a:prstGeom prst="rect">
            <a:avLst/>
          </a:prstGeom>
          <a:noFill/>
          <a:ln>
            <a:noFill/>
          </a:ln>
        </p:spPr>
        <p:txBody>
          <a:bodyPr vert="horz" wrap="square" lIns="101882" tIns="50941" rIns="101882" bIns="50941" numCol="1" anchor="t" anchorCtr="0" compatLnSpc="1">
            <a:prstTxWarp prst="textNoShape">
              <a:avLst/>
            </a:prstTxWarp>
          </a:bodyPr>
          <a:lstStyle>
            <a:lvl1pPr marL="309022" indent="-276883" algn="l" defTabSz="887515" rtl="0" eaLnBrk="1" latinLnBrk="0" hangingPunct="1">
              <a:lnSpc>
                <a:spcPct val="114000"/>
              </a:lnSpc>
              <a:spcBef>
                <a:spcPct val="20000"/>
              </a:spcBef>
              <a:buSzPct val="110000"/>
              <a:buFontTx/>
              <a:buBlip>
                <a:blip r:embed="rId2"/>
              </a:buBlip>
              <a:defRPr sz="1553" b="0" kern="1200">
                <a:solidFill>
                  <a:schemeClr val="tx1">
                    <a:lumMod val="75000"/>
                    <a:lumOff val="25000"/>
                  </a:schemeClr>
                </a:solidFill>
                <a:latin typeface="Garamond" pitchFamily="18" charset="0"/>
                <a:ea typeface="+mn-ea"/>
                <a:cs typeface="+mn-cs"/>
              </a:defRPr>
            </a:lvl1pPr>
            <a:lvl2pPr marL="803456" indent="-247217" algn="l" defTabSz="887515" rtl="0" eaLnBrk="1" latinLnBrk="0" hangingPunct="1">
              <a:lnSpc>
                <a:spcPct val="114000"/>
              </a:lnSpc>
              <a:spcBef>
                <a:spcPct val="20000"/>
              </a:spcBef>
              <a:buFont typeface="Garamond" pitchFamily="18" charset="0"/>
              <a:buChar char="─"/>
              <a:defRPr sz="1553" b="0" kern="1200">
                <a:solidFill>
                  <a:schemeClr val="tx1">
                    <a:lumMod val="75000"/>
                    <a:lumOff val="25000"/>
                  </a:schemeClr>
                </a:solidFill>
                <a:latin typeface="Garamond" pitchFamily="18" charset="0"/>
                <a:ea typeface="+mn-ea"/>
                <a:cs typeface="+mn-cs"/>
              </a:defRPr>
            </a:lvl2pPr>
            <a:lvl3pPr marL="1236087" indent="-197774" algn="l" defTabSz="887515" rtl="0" eaLnBrk="1" latinLnBrk="0" hangingPunct="1">
              <a:lnSpc>
                <a:spcPct val="114000"/>
              </a:lnSpc>
              <a:spcBef>
                <a:spcPct val="20000"/>
              </a:spcBef>
              <a:buFont typeface="Arial" pitchFamily="34" charset="0"/>
              <a:buChar char="•"/>
              <a:defRPr sz="1553" b="0" kern="1200">
                <a:solidFill>
                  <a:schemeClr val="tx1">
                    <a:lumMod val="75000"/>
                    <a:lumOff val="25000"/>
                  </a:schemeClr>
                </a:solidFill>
                <a:latin typeface="Garamond" pitchFamily="18" charset="0"/>
                <a:ea typeface="+mn-ea"/>
                <a:cs typeface="+mn-cs"/>
              </a:defRPr>
            </a:lvl3pPr>
            <a:lvl4pPr marL="1730521" indent="-247217" algn="l" defTabSz="887515" rtl="0" eaLnBrk="1" latinLnBrk="0" hangingPunct="1">
              <a:lnSpc>
                <a:spcPct val="114000"/>
              </a:lnSpc>
              <a:spcBef>
                <a:spcPct val="20000"/>
              </a:spcBef>
              <a:buSzPct val="110000"/>
              <a:buFont typeface="Garamond" pitchFamily="18" charset="0"/>
              <a:buChar char="◦"/>
              <a:defRPr sz="1553" b="0" kern="1200">
                <a:solidFill>
                  <a:schemeClr val="tx1">
                    <a:lumMod val="75000"/>
                    <a:lumOff val="25000"/>
                  </a:schemeClr>
                </a:solidFill>
                <a:latin typeface="Garamond" pitchFamily="18" charset="0"/>
                <a:ea typeface="+mn-ea"/>
                <a:cs typeface="+mn-cs"/>
              </a:defRPr>
            </a:lvl4pPr>
            <a:lvl5pPr marL="1977737" indent="0" algn="l" defTabSz="887515" rtl="0" eaLnBrk="1" latinLnBrk="0" hangingPunct="1">
              <a:lnSpc>
                <a:spcPct val="114000"/>
              </a:lnSpc>
              <a:spcBef>
                <a:spcPct val="20000"/>
              </a:spcBef>
              <a:buFontTx/>
              <a:buNone/>
              <a:defRPr sz="1553" b="0" kern="1200">
                <a:solidFill>
                  <a:schemeClr val="tx1">
                    <a:lumMod val="75000"/>
                    <a:lumOff val="25000"/>
                  </a:schemeClr>
                </a:solidFill>
                <a:latin typeface="Garamond" pitchFamily="18" charset="0"/>
                <a:ea typeface="+mn-ea"/>
                <a:cs typeface="+mn-cs"/>
              </a:defRPr>
            </a:lvl5pPr>
            <a:lvl6pPr marL="2440665"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884422"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28180"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771937" indent="-221879" algn="l" defTabSz="887515" rtl="0" eaLnBrk="1" latinLnBrk="0" hangingPunct="1">
              <a:spcBef>
                <a:spcPct val="20000"/>
              </a:spcBef>
              <a:buFont typeface="Arial" pitchFamily="34" charset="0"/>
              <a:buChar char="•"/>
              <a:defRPr sz="1941" kern="1200">
                <a:solidFill>
                  <a:schemeClr val="tx1"/>
                </a:solidFill>
                <a:latin typeface="+mn-lt"/>
                <a:ea typeface="+mn-ea"/>
                <a:cs typeface="+mn-cs"/>
              </a:defRPr>
            </a:lvl9pPr>
          </a:lstStyle>
          <a:p>
            <a:r>
              <a:rPr lang="en-US" dirty="0"/>
              <a:t>“The Compound Gift” optimizes tax savings from an initial gift to charity to fund ongoing, future charitable contributions … either outright or as Planned Gifts</a:t>
            </a:r>
          </a:p>
          <a:p>
            <a:pPr lvl="1"/>
            <a:r>
              <a:rPr lang="en-US" dirty="0"/>
              <a:t>First gift of cash or appreciated asset results in an income tax deduction and tax savings</a:t>
            </a:r>
          </a:p>
          <a:p>
            <a:pPr lvl="1"/>
            <a:r>
              <a:rPr lang="en-US" dirty="0"/>
              <a:t>Donor pledges tax savings.  Added gifts compound tax savings.  Creating more gifts….</a:t>
            </a:r>
          </a:p>
          <a:p>
            <a:endParaRPr lang="en-US" dirty="0"/>
          </a:p>
          <a:p>
            <a:r>
              <a:rPr lang="en-US" dirty="0"/>
              <a:t>Ideal for individuals who have non-income assets, IRD assets, or assets they no longer need </a:t>
            </a:r>
          </a:p>
          <a:p>
            <a:pPr lvl="1"/>
            <a:r>
              <a:rPr lang="en-US" dirty="0"/>
              <a:t>Ex: Concentrated stock position, non-income producing real estate, bonds (if donor can forego income), insurance policies in the estate, annuities, art, personal property</a:t>
            </a:r>
          </a:p>
          <a:p>
            <a:pPr lvl="1"/>
            <a:endParaRPr lang="en-US" dirty="0"/>
          </a:p>
          <a:p>
            <a:r>
              <a:rPr lang="en-US" dirty="0"/>
              <a:t>2020 is a unique year for comparing the benefit of traditional gift of appreciated assets vs. sale of assets with gift of cash instead.  Both are “Good”.  Facts and analysis determine which is “Better”</a:t>
            </a:r>
          </a:p>
          <a:p>
            <a:pPr marL="32139" indent="0">
              <a:buNone/>
            </a:pPr>
            <a:endParaRPr lang="en-US" dirty="0"/>
          </a:p>
          <a:p>
            <a:r>
              <a:rPr lang="en-US" dirty="0"/>
              <a:t>As tax brackets and AGI increase, value of deduction carryforward increases</a:t>
            </a:r>
          </a:p>
          <a:p>
            <a:pPr marL="556239" lvl="1" indent="0">
              <a:buNone/>
            </a:pPr>
            <a:r>
              <a:rPr lang="en-US" b="1" dirty="0">
                <a:solidFill>
                  <a:schemeClr val="accent1">
                    <a:lumMod val="75000"/>
                  </a:schemeClr>
                </a:solidFill>
              </a:rPr>
              <a:t>        </a:t>
            </a:r>
            <a:r>
              <a:rPr lang="en-US" b="1" u="sng" dirty="0">
                <a:solidFill>
                  <a:schemeClr val="accent1">
                    <a:lumMod val="75000"/>
                  </a:schemeClr>
                </a:solidFill>
              </a:rPr>
              <a:t>Higher tax bracket = Greater tax savings  = Increased compound giving</a:t>
            </a:r>
          </a:p>
          <a:p>
            <a:pPr lvl="2">
              <a:spcBef>
                <a:spcPts val="0"/>
              </a:spcBef>
            </a:pPr>
            <a:endParaRPr lang="en-US" dirty="0"/>
          </a:p>
        </p:txBody>
      </p:sp>
    </p:spTree>
    <p:extLst>
      <p:ext uri="{BB962C8B-B14F-4D97-AF65-F5344CB8AC3E}">
        <p14:creationId xmlns:p14="http://schemas.microsoft.com/office/powerpoint/2010/main" val="157389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WealthPoint Overview</a:t>
            </a:r>
          </a:p>
        </p:txBody>
      </p:sp>
      <p:pic>
        <p:nvPicPr>
          <p:cNvPr id="5" name="Picture 4">
            <a:extLst>
              <a:ext uri="{FF2B5EF4-FFF2-40B4-BE49-F238E27FC236}">
                <a16:creationId xmlns:a16="http://schemas.microsoft.com/office/drawing/2014/main" id="{7D900C72-6856-4EB5-814F-ABEA1ED5601A}"/>
              </a:ext>
            </a:extLst>
          </p:cNvPr>
          <p:cNvPicPr>
            <a:picLocks noChangeAspect="1"/>
          </p:cNvPicPr>
          <p:nvPr/>
        </p:nvPicPr>
        <p:blipFill rotWithShape="1">
          <a:blip r:embed="rId2">
            <a:extLst>
              <a:ext uri="{28A0092B-C50C-407E-A947-70E740481C1C}">
                <a14:useLocalDpi xmlns:a14="http://schemas.microsoft.com/office/drawing/2010/main" val="0"/>
              </a:ext>
            </a:extLst>
          </a:blip>
          <a:srcRect t="5813"/>
          <a:stretch/>
        </p:blipFill>
        <p:spPr>
          <a:xfrm>
            <a:off x="0" y="1219200"/>
            <a:ext cx="10058400" cy="5181600"/>
          </a:xfrm>
          <a:prstGeom prst="rect">
            <a:avLst/>
          </a:prstGeom>
        </p:spPr>
      </p:pic>
    </p:spTree>
    <p:extLst>
      <p:ext uri="{BB962C8B-B14F-4D97-AF65-F5344CB8AC3E}">
        <p14:creationId xmlns:p14="http://schemas.microsoft.com/office/powerpoint/2010/main" val="347722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a:solidFill>
                  <a:prstClr val="black">
                    <a:tint val="75000"/>
                  </a:prstClr>
                </a:solidFill>
              </a:rPr>
              <a:t>-</a:t>
            </a:r>
            <a:fld id="{3BED7DC9-38E3-4E67-9DBC-BE31F4C51ABD}" type="slidenum">
              <a:rPr lang="en-US">
                <a:solidFill>
                  <a:prstClr val="black">
                    <a:tint val="75000"/>
                  </a:prstClr>
                </a:solidFill>
              </a:rPr>
              <a:pPr defTabSz="1005649"/>
              <a:t>19</a:t>
            </a:fld>
            <a:r>
              <a:rPr lang="en-US">
                <a:solidFill>
                  <a:prstClr val="black">
                    <a:tint val="75000"/>
                  </a:prstClr>
                </a:solidFill>
              </a:rPr>
              <a:t>-</a:t>
            </a:r>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Compound Gift – Leveraged Charitable Solution</a:t>
            </a:r>
          </a:p>
        </p:txBody>
      </p:sp>
      <p:sp>
        <p:nvSpPr>
          <p:cNvPr id="7" name="Content Placeholder 6">
            <a:extLst>
              <a:ext uri="{FF2B5EF4-FFF2-40B4-BE49-F238E27FC236}">
                <a16:creationId xmlns:a16="http://schemas.microsoft.com/office/drawing/2014/main" id="{5226B6A1-1300-4ADC-94D1-0B692F23D62E}"/>
              </a:ext>
            </a:extLst>
          </p:cNvPr>
          <p:cNvSpPr>
            <a:spLocks noGrp="1"/>
          </p:cNvSpPr>
          <p:nvPr>
            <p:ph idx="1"/>
          </p:nvPr>
        </p:nvSpPr>
        <p:spPr>
          <a:xfrm>
            <a:off x="990600" y="3304663"/>
            <a:ext cx="8077200" cy="2004853"/>
          </a:xfrm>
        </p:spPr>
        <p:txBody>
          <a:bodyPr/>
          <a:lstStyle/>
          <a:p>
            <a:r>
              <a:rPr lang="en-US" dirty="0"/>
              <a:t>Cash Gift, Endowment, or life insurance funded from tax savings. Future tax savings pledged </a:t>
            </a:r>
          </a:p>
          <a:p>
            <a:pPr lvl="1"/>
            <a:r>
              <a:rPr lang="en-US" dirty="0"/>
              <a:t>Donor pledges tax savings from current gift…as well as compounding tax savings.</a:t>
            </a:r>
          </a:p>
          <a:p>
            <a:pPr lvl="1"/>
            <a:r>
              <a:rPr lang="en-US" dirty="0"/>
              <a:t>At the time of death, the charity receives the endowment or full death benefit</a:t>
            </a:r>
          </a:p>
          <a:p>
            <a:pPr lvl="1"/>
            <a:r>
              <a:rPr lang="en-US" b="1" u="sng" dirty="0"/>
              <a:t>No out of pocket cost to policyholder or charity</a:t>
            </a:r>
            <a:r>
              <a:rPr lang="en-US" dirty="0"/>
              <a:t>.  Gifted tax savings create endowment </a:t>
            </a:r>
          </a:p>
          <a:p>
            <a:pPr lvl="1"/>
            <a:r>
              <a:rPr lang="en-US" dirty="0"/>
              <a:t> Policy designed with premium flexibility if tax law or AGI changes … or donors’ health.  </a:t>
            </a:r>
          </a:p>
          <a:p>
            <a:pPr marL="556239" lvl="1" indent="0">
              <a:buNone/>
            </a:pPr>
            <a:endParaRPr lang="en-US" dirty="0"/>
          </a:p>
          <a:p>
            <a:r>
              <a:rPr lang="en-US" dirty="0"/>
              <a:t>It’s donor’s choice and charity’s stated preference which of the 3 approaches are taken (or combo):</a:t>
            </a:r>
          </a:p>
          <a:p>
            <a:pPr marL="32139" indent="0">
              <a:buNone/>
            </a:pPr>
            <a:r>
              <a:rPr lang="en-US" dirty="0"/>
              <a:t>	1) Cash gifts are used for current programs.  No endowment.  Ends with last gift</a:t>
            </a:r>
          </a:p>
          <a:p>
            <a:pPr marL="32139" indent="0">
              <a:buNone/>
            </a:pPr>
            <a:r>
              <a:rPr lang="en-US" dirty="0"/>
              <a:t>	2) Endowment built with tax savings funds with 5% annual distributions </a:t>
            </a:r>
          </a:p>
          <a:p>
            <a:pPr marL="32139" indent="0">
              <a:buNone/>
            </a:pPr>
            <a:r>
              <a:rPr lang="en-US" dirty="0"/>
              <a:t>	3) Life policy approach creates no current gift, but largest endowment for posterity</a:t>
            </a:r>
          </a:p>
          <a:p>
            <a:endParaRPr lang="en-US" dirty="0"/>
          </a:p>
          <a:p>
            <a:pPr lvl="1"/>
            <a:endParaRPr lang="en-US" dirty="0"/>
          </a:p>
        </p:txBody>
      </p:sp>
      <p:grpSp>
        <p:nvGrpSpPr>
          <p:cNvPr id="39" name="Group 38">
            <a:extLst>
              <a:ext uri="{FF2B5EF4-FFF2-40B4-BE49-F238E27FC236}">
                <a16:creationId xmlns:a16="http://schemas.microsoft.com/office/drawing/2014/main" id="{00000000-0008-0000-0200-00000E5C0000}"/>
              </a:ext>
            </a:extLst>
          </p:cNvPr>
          <p:cNvGrpSpPr/>
          <p:nvPr/>
        </p:nvGrpSpPr>
        <p:grpSpPr>
          <a:xfrm>
            <a:off x="2716338" y="1456798"/>
            <a:ext cx="4850822" cy="1317849"/>
            <a:chOff x="340130" y="-41500"/>
            <a:chExt cx="4850822" cy="1317849"/>
          </a:xfrm>
        </p:grpSpPr>
        <p:grpSp>
          <p:nvGrpSpPr>
            <p:cNvPr id="40" name="Group 39">
              <a:extLst>
                <a:ext uri="{FF2B5EF4-FFF2-40B4-BE49-F238E27FC236}">
                  <a16:creationId xmlns:a16="http://schemas.microsoft.com/office/drawing/2014/main" id="{00000000-0008-0000-0200-000005000000}"/>
                </a:ext>
              </a:extLst>
            </p:cNvPr>
            <p:cNvGrpSpPr/>
            <p:nvPr/>
          </p:nvGrpSpPr>
          <p:grpSpPr>
            <a:xfrm>
              <a:off x="340130" y="214311"/>
              <a:ext cx="976514" cy="909638"/>
              <a:chOff x="340130" y="214311"/>
              <a:chExt cx="976514" cy="909638"/>
            </a:xfrm>
          </p:grpSpPr>
          <p:pic>
            <p:nvPicPr>
              <p:cNvPr id="67" name="Picture 66">
                <a:extLst>
                  <a:ext uri="{FF2B5EF4-FFF2-40B4-BE49-F238E27FC236}">
                    <a16:creationId xmlns:a16="http://schemas.microsoft.com/office/drawing/2014/main" id="{00000000-0008-0000-0200-00002800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30" y="214311"/>
                <a:ext cx="47572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a:extLst>
                  <a:ext uri="{FF2B5EF4-FFF2-40B4-BE49-F238E27FC236}">
                    <a16:creationId xmlns:a16="http://schemas.microsoft.com/office/drawing/2014/main" id="{00000000-0008-0000-0200-000029000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11" y="228599"/>
                <a:ext cx="43913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40">
              <a:extLst>
                <a:ext uri="{FF2B5EF4-FFF2-40B4-BE49-F238E27FC236}">
                  <a16:creationId xmlns:a16="http://schemas.microsoft.com/office/drawing/2014/main" id="{00000000-0008-0000-0200-000007000000}"/>
                </a:ext>
              </a:extLst>
            </p:cNvPr>
            <p:cNvGrpSpPr/>
            <p:nvPr/>
          </p:nvGrpSpPr>
          <p:grpSpPr>
            <a:xfrm>
              <a:off x="3434420" y="71437"/>
              <a:ext cx="1756532" cy="1081087"/>
              <a:chOff x="3434420" y="71437"/>
              <a:chExt cx="1756532" cy="1081087"/>
            </a:xfrm>
          </p:grpSpPr>
          <p:sp>
            <p:nvSpPr>
              <p:cNvPr id="64" name="Freeform 6">
                <a:extLst>
                  <a:ext uri="{FF2B5EF4-FFF2-40B4-BE49-F238E27FC236}">
                    <a16:creationId xmlns:a16="http://schemas.microsoft.com/office/drawing/2014/main" id="{00000000-0008-0000-0200-00002C000000}"/>
                  </a:ext>
                </a:extLst>
              </p:cNvPr>
              <p:cNvSpPr>
                <a:spLocks/>
              </p:cNvSpPr>
              <p:nvPr/>
            </p:nvSpPr>
            <p:spPr bwMode="auto">
              <a:xfrm>
                <a:off x="3434420" y="71437"/>
                <a:ext cx="1756532" cy="1028700"/>
              </a:xfrm>
              <a:custGeom>
                <a:avLst/>
                <a:gdLst>
                  <a:gd name="T0" fmla="*/ 0 w 192"/>
                  <a:gd name="T1" fmla="*/ 108 h 108"/>
                  <a:gd name="T2" fmla="*/ 27 w 192"/>
                  <a:gd name="T3" fmla="*/ 0 h 108"/>
                  <a:gd name="T4" fmla="*/ 165 w 192"/>
                  <a:gd name="T5" fmla="*/ 0 h 108"/>
                  <a:gd name="T6" fmla="*/ 192 w 192"/>
                  <a:gd name="T7" fmla="*/ 108 h 108"/>
                  <a:gd name="T8" fmla="*/ 0 w 192"/>
                  <a:gd name="T9" fmla="*/ 108 h 108"/>
                </a:gdLst>
                <a:ahLst/>
                <a:cxnLst>
                  <a:cxn ang="0">
                    <a:pos x="T0" y="T1"/>
                  </a:cxn>
                  <a:cxn ang="0">
                    <a:pos x="T2" y="T3"/>
                  </a:cxn>
                  <a:cxn ang="0">
                    <a:pos x="T4" y="T5"/>
                  </a:cxn>
                  <a:cxn ang="0">
                    <a:pos x="T6" y="T7"/>
                  </a:cxn>
                  <a:cxn ang="0">
                    <a:pos x="T8" y="T9"/>
                  </a:cxn>
                </a:cxnLst>
                <a:rect l="0" t="0" r="r" b="b"/>
                <a:pathLst>
                  <a:path w="192" h="108">
                    <a:moveTo>
                      <a:pt x="0" y="108"/>
                    </a:moveTo>
                    <a:lnTo>
                      <a:pt x="27" y="0"/>
                    </a:lnTo>
                    <a:lnTo>
                      <a:pt x="165" y="0"/>
                    </a:lnTo>
                    <a:lnTo>
                      <a:pt x="192" y="108"/>
                    </a:lnTo>
                    <a:lnTo>
                      <a:pt x="0" y="108"/>
                    </a:lnTo>
                    <a:close/>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 name="Rectangle 64">
                <a:extLst>
                  <a:ext uri="{FF2B5EF4-FFF2-40B4-BE49-F238E27FC236}">
                    <a16:creationId xmlns:a16="http://schemas.microsoft.com/office/drawing/2014/main" id="{00000000-0008-0000-0200-00002D000000}"/>
                  </a:ext>
                </a:extLst>
              </p:cNvPr>
              <p:cNvSpPr>
                <a:spLocks noChangeArrowheads="1"/>
              </p:cNvSpPr>
              <p:nvPr/>
            </p:nvSpPr>
            <p:spPr bwMode="auto">
              <a:xfrm>
                <a:off x="3791215" y="363460"/>
                <a:ext cx="1042941"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000" b="0" i="0" u="none" strike="noStrike" baseline="0" dirty="0">
                    <a:solidFill>
                      <a:srgbClr val="000000"/>
                    </a:solidFill>
                    <a:latin typeface="Garamond"/>
                  </a:rPr>
                  <a:t>Charitable </a:t>
                </a:r>
              </a:p>
            </p:txBody>
          </p:sp>
          <p:sp>
            <p:nvSpPr>
              <p:cNvPr id="66" name="Rectangle 65">
                <a:extLst>
                  <a:ext uri="{FF2B5EF4-FFF2-40B4-BE49-F238E27FC236}">
                    <a16:creationId xmlns:a16="http://schemas.microsoft.com/office/drawing/2014/main" id="{00000000-0008-0000-0200-00002E000000}"/>
                  </a:ext>
                </a:extLst>
              </p:cNvPr>
              <p:cNvSpPr>
                <a:spLocks noChangeArrowheads="1"/>
              </p:cNvSpPr>
              <p:nvPr/>
            </p:nvSpPr>
            <p:spPr bwMode="auto">
              <a:xfrm>
                <a:off x="3993954" y="666749"/>
                <a:ext cx="52147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2000" b="0" i="0" u="none" strike="noStrike" baseline="0">
                    <a:solidFill>
                      <a:srgbClr val="000000"/>
                    </a:solidFill>
                    <a:latin typeface="Garamond"/>
                  </a:rPr>
                  <a:t>Trust</a:t>
                </a:r>
              </a:p>
            </p:txBody>
          </p:sp>
        </p:grpSp>
        <p:grpSp>
          <p:nvGrpSpPr>
            <p:cNvPr id="45" name="Group 44">
              <a:extLst>
                <a:ext uri="{FF2B5EF4-FFF2-40B4-BE49-F238E27FC236}">
                  <a16:creationId xmlns:a16="http://schemas.microsoft.com/office/drawing/2014/main" id="{00000000-0008-0000-0200-00000B5C0000}"/>
                </a:ext>
              </a:extLst>
            </p:cNvPr>
            <p:cNvGrpSpPr/>
            <p:nvPr/>
          </p:nvGrpSpPr>
          <p:grpSpPr>
            <a:xfrm>
              <a:off x="1778793" y="-41500"/>
              <a:ext cx="1419225" cy="622524"/>
              <a:chOff x="1778793" y="-41500"/>
              <a:chExt cx="1419225" cy="622524"/>
            </a:xfrm>
          </p:grpSpPr>
          <p:grpSp>
            <p:nvGrpSpPr>
              <p:cNvPr id="56" name="Group 55">
                <a:extLst>
                  <a:ext uri="{FF2B5EF4-FFF2-40B4-BE49-F238E27FC236}">
                    <a16:creationId xmlns:a16="http://schemas.microsoft.com/office/drawing/2014/main" id="{00000000-0008-0000-0200-00000C000000}"/>
                  </a:ext>
                </a:extLst>
              </p:cNvPr>
              <p:cNvGrpSpPr/>
              <p:nvPr/>
            </p:nvGrpSpPr>
            <p:grpSpPr>
              <a:xfrm>
                <a:off x="1778793" y="123824"/>
                <a:ext cx="1419225" cy="457200"/>
                <a:chOff x="1778793" y="123824"/>
                <a:chExt cx="1419225" cy="457200"/>
              </a:xfrm>
            </p:grpSpPr>
            <p:cxnSp>
              <p:nvCxnSpPr>
                <p:cNvPr id="58" name="Straight Arrow Connector 57">
                  <a:extLst>
                    <a:ext uri="{FF2B5EF4-FFF2-40B4-BE49-F238E27FC236}">
                      <a16:creationId xmlns:a16="http://schemas.microsoft.com/office/drawing/2014/main" id="{00000000-0008-0000-0200-00000B000000}"/>
                    </a:ext>
                  </a:extLst>
                </p:cNvPr>
                <p:cNvCxnSpPr/>
                <p:nvPr/>
              </p:nvCxnSpPr>
              <p:spPr>
                <a:xfrm>
                  <a:off x="1778793" y="352424"/>
                  <a:ext cx="1419225" cy="0"/>
                </a:xfrm>
                <a:prstGeom prst="straightConnector1">
                  <a:avLst/>
                </a:prstGeom>
                <a:ln w="3810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00000000-0008-0000-0200-000033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9805" y="123824"/>
                  <a:ext cx="457200"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7" name="Rectangle 56">
                <a:extLst>
                  <a:ext uri="{FF2B5EF4-FFF2-40B4-BE49-F238E27FC236}">
                    <a16:creationId xmlns:a16="http://schemas.microsoft.com/office/drawing/2014/main" id="{00000000-0008-0000-0200-00003E000000}"/>
                  </a:ext>
                </a:extLst>
              </p:cNvPr>
              <p:cNvSpPr>
                <a:spLocks noChangeArrowheads="1"/>
              </p:cNvSpPr>
              <p:nvPr/>
            </p:nvSpPr>
            <p:spPr bwMode="auto">
              <a:xfrm>
                <a:off x="1783555" y="-41500"/>
                <a:ext cx="1409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dirty="0">
                    <a:solidFill>
                      <a:srgbClr val="000000"/>
                    </a:solidFill>
                    <a:latin typeface="Garamond"/>
                  </a:rPr>
                  <a:t>Initial Gift</a:t>
                </a:r>
              </a:p>
            </p:txBody>
          </p:sp>
        </p:grpSp>
        <p:grpSp>
          <p:nvGrpSpPr>
            <p:cNvPr id="50" name="Group 49">
              <a:extLst>
                <a:ext uri="{FF2B5EF4-FFF2-40B4-BE49-F238E27FC236}">
                  <a16:creationId xmlns:a16="http://schemas.microsoft.com/office/drawing/2014/main" id="{00000000-0008-0000-0200-000051000000}"/>
                </a:ext>
              </a:extLst>
            </p:cNvPr>
            <p:cNvGrpSpPr/>
            <p:nvPr/>
          </p:nvGrpSpPr>
          <p:grpSpPr>
            <a:xfrm>
              <a:off x="1708619" y="676274"/>
              <a:ext cx="1479874" cy="600075"/>
              <a:chOff x="1708619" y="676274"/>
              <a:chExt cx="1479874" cy="600075"/>
            </a:xfrm>
          </p:grpSpPr>
          <p:grpSp>
            <p:nvGrpSpPr>
              <p:cNvPr id="52" name="Group 51">
                <a:extLst>
                  <a:ext uri="{FF2B5EF4-FFF2-40B4-BE49-F238E27FC236}">
                    <a16:creationId xmlns:a16="http://schemas.microsoft.com/office/drawing/2014/main" id="{00000000-0008-0000-0200-000052000000}"/>
                  </a:ext>
                </a:extLst>
              </p:cNvPr>
              <p:cNvGrpSpPr/>
              <p:nvPr/>
            </p:nvGrpSpPr>
            <p:grpSpPr>
              <a:xfrm>
                <a:off x="1769268" y="819149"/>
                <a:ext cx="1419225" cy="457200"/>
                <a:chOff x="1769268" y="819149"/>
                <a:chExt cx="1419225" cy="457200"/>
              </a:xfrm>
            </p:grpSpPr>
            <p:cxnSp>
              <p:nvCxnSpPr>
                <p:cNvPr id="54" name="Straight Arrow Connector 53">
                  <a:extLst>
                    <a:ext uri="{FF2B5EF4-FFF2-40B4-BE49-F238E27FC236}">
                      <a16:creationId xmlns:a16="http://schemas.microsoft.com/office/drawing/2014/main" id="{00000000-0008-0000-0200-000054000000}"/>
                    </a:ext>
                  </a:extLst>
                </p:cNvPr>
                <p:cNvCxnSpPr/>
                <p:nvPr/>
              </p:nvCxnSpPr>
              <p:spPr>
                <a:xfrm>
                  <a:off x="1769268" y="1047749"/>
                  <a:ext cx="1419225" cy="0"/>
                </a:xfrm>
                <a:prstGeom prst="straightConnector1">
                  <a:avLst/>
                </a:prstGeom>
                <a:ln w="38100">
                  <a:solidFill>
                    <a:srgbClr val="3A6F8F"/>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a:extLst>
                    <a:ext uri="{FF2B5EF4-FFF2-40B4-BE49-F238E27FC236}">
                      <a16:creationId xmlns:a16="http://schemas.microsoft.com/office/drawing/2014/main" id="{00000000-0008-0000-0200-000055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380" y="819149"/>
                  <a:ext cx="457200"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3" name="Rectangle 52">
                <a:extLst>
                  <a:ext uri="{FF2B5EF4-FFF2-40B4-BE49-F238E27FC236}">
                    <a16:creationId xmlns:a16="http://schemas.microsoft.com/office/drawing/2014/main" id="{00000000-0008-0000-0200-000053000000}"/>
                  </a:ext>
                </a:extLst>
              </p:cNvPr>
              <p:cNvSpPr>
                <a:spLocks noChangeArrowheads="1"/>
              </p:cNvSpPr>
              <p:nvPr/>
            </p:nvSpPr>
            <p:spPr bwMode="auto">
              <a:xfrm>
                <a:off x="1708619" y="676274"/>
                <a:ext cx="1409700" cy="35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dirty="0">
                    <a:solidFill>
                      <a:srgbClr val="000000"/>
                    </a:solidFill>
                    <a:latin typeface="Garamond"/>
                  </a:rPr>
                  <a:t>Current Gift &amp; Future Tax Savings</a:t>
                </a:r>
              </a:p>
            </p:txBody>
          </p:sp>
        </p:grpSp>
        <p:pic>
          <p:nvPicPr>
            <p:cNvPr id="51" name="Picture 50">
              <a:extLst>
                <a:ext uri="{FF2B5EF4-FFF2-40B4-BE49-F238E27FC236}">
                  <a16:creationId xmlns:a16="http://schemas.microsoft.com/office/drawing/2014/main" id="{00000000-0008-0000-0200-000056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4118" y="885824"/>
              <a:ext cx="457200" cy="3614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006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546312"/>
            <a:ext cx="8153402" cy="413808"/>
          </a:xfrm>
        </p:spPr>
        <p:txBody>
          <a:bodyPr/>
          <a:lstStyle/>
          <a:p>
            <a:r>
              <a:rPr lang="en-US" dirty="0"/>
              <a:t>2020 The Compound Gift, Post-CARES Act                Cash Case Study</a:t>
            </a:r>
          </a:p>
        </p:txBody>
      </p:sp>
      <p:sp>
        <p:nvSpPr>
          <p:cNvPr id="5" name="Slide Number Placeholder 19">
            <a:extLst>
              <a:ext uri="{FF2B5EF4-FFF2-40B4-BE49-F238E27FC236}">
                <a16:creationId xmlns:a16="http://schemas.microsoft.com/office/drawing/2014/main" id="{FBAE557B-9A50-4ABA-83F0-CFC43F579ECA}"/>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359">
                <a:solidFill>
                  <a:schemeClr val="tx1">
                    <a:tint val="75000"/>
                  </a:schemeClr>
                </a:solidFill>
                <a:latin typeface="Garamond" pitchFamily="18" charset="0"/>
              </a:defRPr>
            </a:lvl1pPr>
          </a:lstStyle>
          <a:p>
            <a:r>
              <a:rPr lang="en-US" dirty="0"/>
              <a:t>-</a:t>
            </a:r>
            <a:fld id="{3BED7DC9-38E3-4E67-9DBC-BE31F4C51ABD}" type="slidenum">
              <a:rPr lang="en-US" smtClean="0"/>
              <a:pPr/>
              <a:t>20</a:t>
            </a:fld>
            <a:r>
              <a:rPr lang="en-US" dirty="0"/>
              <a:t>-</a:t>
            </a:r>
          </a:p>
        </p:txBody>
      </p:sp>
      <p:pic>
        <p:nvPicPr>
          <p:cNvPr id="3" name="Picture 2">
            <a:extLst>
              <a:ext uri="{FF2B5EF4-FFF2-40B4-BE49-F238E27FC236}">
                <a16:creationId xmlns:a16="http://schemas.microsoft.com/office/drawing/2014/main" id="{1679810F-0B49-4674-8B6E-A209488E27BC}"/>
              </a:ext>
            </a:extLst>
          </p:cNvPr>
          <p:cNvPicPr>
            <a:picLocks noChangeAspect="1"/>
          </p:cNvPicPr>
          <p:nvPr/>
        </p:nvPicPr>
        <p:blipFill>
          <a:blip r:embed="rId2"/>
          <a:stretch>
            <a:fillRect/>
          </a:stretch>
        </p:blipFill>
        <p:spPr>
          <a:xfrm>
            <a:off x="217551" y="1723687"/>
            <a:ext cx="9623299" cy="4325027"/>
          </a:xfrm>
          <a:prstGeom prst="rect">
            <a:avLst/>
          </a:prstGeom>
        </p:spPr>
      </p:pic>
    </p:spTree>
    <p:extLst>
      <p:ext uri="{BB962C8B-B14F-4D97-AF65-F5344CB8AC3E}">
        <p14:creationId xmlns:p14="http://schemas.microsoft.com/office/powerpoint/2010/main" val="2006233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A22B5-E8B2-47E4-A50A-AF733C109C7F}"/>
              </a:ext>
            </a:extLst>
          </p:cNvPr>
          <p:cNvSpPr>
            <a:spLocks noGrp="1"/>
          </p:cNvSpPr>
          <p:nvPr>
            <p:ph idx="1"/>
          </p:nvPr>
        </p:nvSpPr>
        <p:spPr>
          <a:xfrm>
            <a:off x="533400" y="960121"/>
            <a:ext cx="8077199" cy="5516880"/>
          </a:xfrm>
        </p:spPr>
        <p:txBody>
          <a:bodyPr/>
          <a:lstStyle/>
          <a:p>
            <a:pPr marL="32139" indent="0">
              <a:buNone/>
            </a:pPr>
            <a:r>
              <a:rPr lang="en-US" b="1" u="sng" dirty="0">
                <a:solidFill>
                  <a:srgbClr val="3A6F8F"/>
                </a:solidFill>
              </a:rPr>
              <a:t>Fact Pattern</a:t>
            </a:r>
          </a:p>
          <a:p>
            <a:r>
              <a:rPr lang="en-US" dirty="0"/>
              <a:t>Donors have made a large cash gift to charity</a:t>
            </a:r>
          </a:p>
          <a:p>
            <a:r>
              <a:rPr lang="en-US" dirty="0"/>
              <a:t>Donors are willing to use the subsequent tax savings from the previous year’s gift in each subsequent year (a “compound gift”)</a:t>
            </a:r>
          </a:p>
          <a:p>
            <a:r>
              <a:rPr lang="en-US" dirty="0"/>
              <a:t>The charity agrees to use the donations to create either an endowment or purchase a joint life insurance policy.  If endowed, value is gifts + growth – 5% annual distributions</a:t>
            </a:r>
          </a:p>
          <a:p>
            <a:pPr lvl="1"/>
            <a:r>
              <a:rPr lang="en-US" dirty="0"/>
              <a:t>If endowment is used …. Total benefit </a:t>
            </a:r>
            <a:r>
              <a:rPr lang="en-US" b="1" dirty="0"/>
              <a:t>$5,131,092 during lifetime</a:t>
            </a:r>
          </a:p>
          <a:p>
            <a:pPr lvl="1"/>
            <a:r>
              <a:rPr lang="en-US" dirty="0"/>
              <a:t>If insurance is used …Death benefit: </a:t>
            </a:r>
            <a:r>
              <a:rPr lang="en-US" b="1" dirty="0"/>
              <a:t>$9,344,477.  Endowment commences</a:t>
            </a:r>
          </a:p>
          <a:p>
            <a:pPr lvl="1"/>
            <a:r>
              <a:rPr lang="en-US" dirty="0"/>
              <a:t>ROI on insurance:</a:t>
            </a:r>
          </a:p>
          <a:p>
            <a:pPr lvl="2"/>
            <a:r>
              <a:rPr lang="en-US" dirty="0"/>
              <a:t>Year 10: 16.46%</a:t>
            </a:r>
          </a:p>
          <a:p>
            <a:pPr lvl="2"/>
            <a:r>
              <a:rPr lang="en-US" dirty="0"/>
              <a:t>Year 15: 10.29%</a:t>
            </a:r>
          </a:p>
          <a:p>
            <a:pPr lvl="2"/>
            <a:r>
              <a:rPr lang="en-US" dirty="0"/>
              <a:t>Year 20: 7.48%</a:t>
            </a:r>
          </a:p>
          <a:p>
            <a:pPr lvl="2"/>
            <a:r>
              <a:rPr lang="en-US" dirty="0"/>
              <a:t>Year 25: 5.87%</a:t>
            </a:r>
          </a:p>
        </p:txBody>
      </p:sp>
      <p:sp>
        <p:nvSpPr>
          <p:cNvPr id="4" name="Title 3"/>
          <p:cNvSpPr>
            <a:spLocks noGrp="1"/>
          </p:cNvSpPr>
          <p:nvPr>
            <p:ph type="title"/>
          </p:nvPr>
        </p:nvSpPr>
        <p:spPr>
          <a:xfrm>
            <a:off x="1066800" y="546312"/>
            <a:ext cx="8534402" cy="413808"/>
          </a:xfrm>
        </p:spPr>
        <p:txBody>
          <a:bodyPr/>
          <a:lstStyle/>
          <a:p>
            <a:r>
              <a:rPr lang="en-US" dirty="0"/>
              <a:t>Cash Gift vs. Endowment</a:t>
            </a:r>
          </a:p>
        </p:txBody>
      </p:sp>
      <p:graphicFrame>
        <p:nvGraphicFramePr>
          <p:cNvPr id="8" name="Chart 7">
            <a:extLst>
              <a:ext uri="{FF2B5EF4-FFF2-40B4-BE49-F238E27FC236}">
                <a16:creationId xmlns:a16="http://schemas.microsoft.com/office/drawing/2014/main" id="{D9E1ACE9-74E1-4874-85B8-1FDF818C8CC3}"/>
              </a:ext>
            </a:extLst>
          </p:cNvPr>
          <p:cNvGraphicFramePr/>
          <p:nvPr>
            <p:extLst>
              <p:ext uri="{D42A27DB-BD31-4B8C-83A1-F6EECF244321}">
                <p14:modId xmlns:p14="http://schemas.microsoft.com/office/powerpoint/2010/main" val="1741846287"/>
              </p:ext>
            </p:extLst>
          </p:nvPr>
        </p:nvGraphicFramePr>
        <p:xfrm>
          <a:off x="3275291" y="3381707"/>
          <a:ext cx="5448300" cy="36322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9">
            <a:extLst>
              <a:ext uri="{FF2B5EF4-FFF2-40B4-BE49-F238E27FC236}">
                <a16:creationId xmlns:a16="http://schemas.microsoft.com/office/drawing/2014/main" id="{A819BB0E-7CAE-40D3-A481-1E6A6E5D7666}"/>
              </a:ext>
            </a:extLst>
          </p:cNvPr>
          <p:cNvSpPr txBox="1">
            <a:spLocks/>
          </p:cNvSpPr>
          <p:nvPr/>
        </p:nvSpPr>
        <p:spPr>
          <a:xfrm>
            <a:off x="4343400" y="6977063"/>
            <a:ext cx="1371600" cy="414338"/>
          </a:xfrm>
          <a:prstGeom prst="rect">
            <a:avLst/>
          </a:prstGeom>
        </p:spPr>
        <p:txBody>
          <a:bodyPr vert="horz" lIns="91440" tIns="45720" rIns="91440" bIns="45720" rtlCol="0" anchor="ctr"/>
          <a:lstStyle>
            <a:defPPr>
              <a:defRPr lang="en-US"/>
            </a:defPPr>
            <a:lvl1pPr marL="0" algn="ctr" defTabSz="1018824" rtl="0" eaLnBrk="1" latinLnBrk="0" hangingPunct="1">
              <a:defRPr sz="1359" kern="1200">
                <a:solidFill>
                  <a:schemeClr val="tx1">
                    <a:tint val="75000"/>
                  </a:schemeClr>
                </a:solidFill>
                <a:latin typeface="Garamond" pitchFamily="18"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a:t>-</a:t>
            </a:r>
            <a:fld id="{3BED7DC9-38E3-4E67-9DBC-BE31F4C51ABD}" type="slidenum">
              <a:rPr lang="en-US" smtClean="0"/>
              <a:pPr/>
              <a:t>21</a:t>
            </a:fld>
            <a:r>
              <a:rPr lang="en-US"/>
              <a:t>-</a:t>
            </a:r>
            <a:endParaRPr lang="en-US" dirty="0"/>
          </a:p>
        </p:txBody>
      </p:sp>
      <p:sp>
        <p:nvSpPr>
          <p:cNvPr id="3" name="TextBox 2">
            <a:extLst>
              <a:ext uri="{FF2B5EF4-FFF2-40B4-BE49-F238E27FC236}">
                <a16:creationId xmlns:a16="http://schemas.microsoft.com/office/drawing/2014/main" id="{837D79F6-F386-4756-81F4-7B979003D043}"/>
              </a:ext>
            </a:extLst>
          </p:cNvPr>
          <p:cNvSpPr txBox="1"/>
          <p:nvPr/>
        </p:nvSpPr>
        <p:spPr>
          <a:xfrm>
            <a:off x="8586316" y="3696777"/>
            <a:ext cx="1447800" cy="523220"/>
          </a:xfrm>
          <a:prstGeom prst="rect">
            <a:avLst/>
          </a:prstGeom>
          <a:noFill/>
        </p:spPr>
        <p:txBody>
          <a:bodyPr wrap="square" rtlCol="0">
            <a:spAutoFit/>
          </a:bodyPr>
          <a:lstStyle/>
          <a:p>
            <a:pPr algn="ctr"/>
            <a:r>
              <a:rPr lang="en-US" sz="1400" dirty="0">
                <a:latin typeface="Garamond" panose="02020404030301010803" pitchFamily="18" charset="0"/>
              </a:rPr>
              <a:t>Endowed Value of “Life Gift”</a:t>
            </a:r>
          </a:p>
        </p:txBody>
      </p:sp>
      <p:sp>
        <p:nvSpPr>
          <p:cNvPr id="9" name="TextBox 8">
            <a:extLst>
              <a:ext uri="{FF2B5EF4-FFF2-40B4-BE49-F238E27FC236}">
                <a16:creationId xmlns:a16="http://schemas.microsoft.com/office/drawing/2014/main" id="{D7BCE9E7-9F82-47C1-B73B-406864A001C5}"/>
              </a:ext>
            </a:extLst>
          </p:cNvPr>
          <p:cNvSpPr txBox="1"/>
          <p:nvPr/>
        </p:nvSpPr>
        <p:spPr>
          <a:xfrm>
            <a:off x="8604737" y="5326734"/>
            <a:ext cx="1447800" cy="738664"/>
          </a:xfrm>
          <a:prstGeom prst="rect">
            <a:avLst/>
          </a:prstGeom>
          <a:noFill/>
        </p:spPr>
        <p:txBody>
          <a:bodyPr wrap="square" rtlCol="0">
            <a:spAutoFit/>
          </a:bodyPr>
          <a:lstStyle/>
          <a:p>
            <a:pPr algn="ctr"/>
            <a:r>
              <a:rPr lang="en-US" sz="1400" dirty="0">
                <a:latin typeface="Garamond" panose="02020404030301010803" pitchFamily="18" charset="0"/>
              </a:rPr>
              <a:t>Endowed Value of Cash Gift at 5% </a:t>
            </a:r>
          </a:p>
        </p:txBody>
      </p:sp>
      <p:sp>
        <p:nvSpPr>
          <p:cNvPr id="10" name="TextBox 9">
            <a:extLst>
              <a:ext uri="{FF2B5EF4-FFF2-40B4-BE49-F238E27FC236}">
                <a16:creationId xmlns:a16="http://schemas.microsoft.com/office/drawing/2014/main" id="{33FCD576-008F-4CC9-8C71-82DE5C2EEF43}"/>
              </a:ext>
            </a:extLst>
          </p:cNvPr>
          <p:cNvSpPr txBox="1"/>
          <p:nvPr/>
        </p:nvSpPr>
        <p:spPr>
          <a:xfrm>
            <a:off x="8590503" y="4378226"/>
            <a:ext cx="1447800" cy="738664"/>
          </a:xfrm>
          <a:prstGeom prst="rect">
            <a:avLst/>
          </a:prstGeom>
          <a:noFill/>
        </p:spPr>
        <p:txBody>
          <a:bodyPr wrap="square" rtlCol="0">
            <a:spAutoFit/>
          </a:bodyPr>
          <a:lstStyle/>
          <a:p>
            <a:pPr algn="ctr"/>
            <a:r>
              <a:rPr lang="en-US" sz="1400" dirty="0">
                <a:latin typeface="Garamond" panose="02020404030301010803" pitchFamily="18" charset="0"/>
              </a:rPr>
              <a:t>Accumulated Endowment + Distributions</a:t>
            </a:r>
          </a:p>
        </p:txBody>
      </p:sp>
    </p:spTree>
    <p:extLst>
      <p:ext uri="{BB962C8B-B14F-4D97-AF65-F5344CB8AC3E}">
        <p14:creationId xmlns:p14="http://schemas.microsoft.com/office/powerpoint/2010/main" val="206167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2020 Compound Gift -Life Insurance Specifics </a:t>
            </a:r>
          </a:p>
        </p:txBody>
      </p:sp>
      <p:sp>
        <p:nvSpPr>
          <p:cNvPr id="5" name="Rectangle 4">
            <a:extLst>
              <a:ext uri="{FF2B5EF4-FFF2-40B4-BE49-F238E27FC236}">
                <a16:creationId xmlns:a16="http://schemas.microsoft.com/office/drawing/2014/main" id="{25758A5A-284A-40F4-969D-52B219CC7425}"/>
              </a:ext>
            </a:extLst>
          </p:cNvPr>
          <p:cNvSpPr/>
          <p:nvPr/>
        </p:nvSpPr>
        <p:spPr>
          <a:xfrm>
            <a:off x="304800" y="6248400"/>
            <a:ext cx="9601200" cy="1039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A8B5A61-C304-40F2-8015-93BC2356E3C2}"/>
              </a:ext>
            </a:extLst>
          </p:cNvPr>
          <p:cNvPicPr>
            <a:picLocks noChangeAspect="1"/>
          </p:cNvPicPr>
          <p:nvPr/>
        </p:nvPicPr>
        <p:blipFill>
          <a:blip r:embed="rId2"/>
          <a:stretch>
            <a:fillRect/>
          </a:stretch>
        </p:blipFill>
        <p:spPr>
          <a:xfrm>
            <a:off x="533400" y="1066800"/>
            <a:ext cx="9024087" cy="5943600"/>
          </a:xfrm>
          <a:prstGeom prst="rect">
            <a:avLst/>
          </a:prstGeom>
        </p:spPr>
      </p:pic>
    </p:spTree>
    <p:extLst>
      <p:ext uri="{BB962C8B-B14F-4D97-AF65-F5344CB8AC3E}">
        <p14:creationId xmlns:p14="http://schemas.microsoft.com/office/powerpoint/2010/main" val="1093231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23</a:t>
            </a:fld>
            <a:r>
              <a:rPr lang="en-US" dirty="0">
                <a:solidFill>
                  <a:prstClr val="black">
                    <a:tint val="75000"/>
                  </a:prstClr>
                </a:solidFill>
              </a:rPr>
              <a:t>-</a:t>
            </a:r>
          </a:p>
        </p:txBody>
      </p:sp>
      <p:sp>
        <p:nvSpPr>
          <p:cNvPr id="4" name="Title 3"/>
          <p:cNvSpPr>
            <a:spLocks noGrp="1"/>
          </p:cNvSpPr>
          <p:nvPr>
            <p:ph type="title"/>
          </p:nvPr>
        </p:nvSpPr>
        <p:spPr/>
        <p:txBody>
          <a:bodyPr/>
          <a:lstStyle/>
          <a:p>
            <a:r>
              <a:rPr lang="en-US" dirty="0"/>
              <a:t>6. Qualified Charitable Distributions from Ira</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14400" y="1066800"/>
            <a:ext cx="8077200" cy="3276600"/>
          </a:xfrm>
        </p:spPr>
        <p:txBody>
          <a:bodyPr/>
          <a:lstStyle/>
          <a:p>
            <a:pPr>
              <a:buBlip>
                <a:blip r:embed="rId2"/>
              </a:buBlip>
            </a:pPr>
            <a:r>
              <a:rPr lang="en-US" dirty="0"/>
              <a:t>Qualified Charitable Distributions (QCD) are direct gifts to qualified charities from an IRA</a:t>
            </a:r>
          </a:p>
          <a:p>
            <a:pPr lvl="1">
              <a:buFont typeface="Garamond" panose="02020404030301010803" pitchFamily="18" charset="0"/>
              <a:buChar char="―"/>
            </a:pPr>
            <a:r>
              <a:rPr lang="en-US" dirty="0"/>
              <a:t>Donation is excluded from Adjusted Gross Income (AGI)</a:t>
            </a:r>
          </a:p>
          <a:p>
            <a:pPr lvl="1">
              <a:buFont typeface="Garamond" panose="02020404030301010803" pitchFamily="18" charset="0"/>
              <a:buChar char="―"/>
            </a:pPr>
            <a:r>
              <a:rPr lang="en-US" dirty="0"/>
              <a:t>Satisfies Required Minimum Distribution (RMD) rules</a:t>
            </a:r>
          </a:p>
          <a:p>
            <a:pPr>
              <a:buBlip>
                <a:blip r:embed="rId2"/>
              </a:buBlip>
            </a:pPr>
            <a:r>
              <a:rPr lang="en-US" dirty="0"/>
              <a:t>Limitations to QCD:</a:t>
            </a:r>
          </a:p>
          <a:p>
            <a:pPr lvl="1">
              <a:buFont typeface="Garamond" panose="02020404030301010803" pitchFamily="18" charset="0"/>
              <a:buChar char="―"/>
            </a:pPr>
            <a:r>
              <a:rPr lang="en-US" dirty="0"/>
              <a:t>Must be 70</a:t>
            </a:r>
            <a:r>
              <a:rPr lang="en-US" baseline="30000" dirty="0"/>
              <a:t>1/2</a:t>
            </a:r>
            <a:r>
              <a:rPr lang="en-US" dirty="0"/>
              <a:t> before making a QCD</a:t>
            </a:r>
          </a:p>
          <a:p>
            <a:pPr lvl="1">
              <a:buFont typeface="Garamond" panose="02020404030301010803" pitchFamily="18" charset="0"/>
              <a:buChar char="―"/>
            </a:pPr>
            <a:r>
              <a:rPr lang="en-US" dirty="0"/>
              <a:t>Cannot exceed $100,000 per person per year.  If each spouse has an IRA = $200,000 year</a:t>
            </a:r>
          </a:p>
          <a:p>
            <a:pPr lvl="1">
              <a:buFont typeface="Garamond" panose="02020404030301010803" pitchFamily="18" charset="0"/>
              <a:buChar char="―"/>
            </a:pPr>
            <a:r>
              <a:rPr lang="en-US" dirty="0"/>
              <a:t>Distributions must be made from the IRA directly to the public charity </a:t>
            </a:r>
          </a:p>
          <a:p>
            <a:pPr lvl="2">
              <a:buFont typeface="Garamond" panose="02020404030301010803" pitchFamily="18" charset="0"/>
              <a:buChar char="―"/>
            </a:pPr>
            <a:r>
              <a:rPr lang="en-US" dirty="0"/>
              <a:t>No taxable income &amp; no itemized deduction</a:t>
            </a:r>
          </a:p>
          <a:p>
            <a:pPr lvl="1">
              <a:buFont typeface="Garamond" panose="02020404030301010803" pitchFamily="18" charset="0"/>
              <a:buChar char="―"/>
            </a:pPr>
            <a:r>
              <a:rPr lang="en-US" dirty="0"/>
              <a:t>QCD can </a:t>
            </a:r>
            <a:r>
              <a:rPr lang="en-US" b="1" u="sng" dirty="0"/>
              <a:t>NOT</a:t>
            </a:r>
            <a:r>
              <a:rPr lang="en-US" dirty="0"/>
              <a:t> be made to private foundations or donor advised funds </a:t>
            </a:r>
          </a:p>
          <a:p>
            <a:pPr lvl="1">
              <a:buFont typeface="Garamond" panose="02020404030301010803" pitchFamily="18" charset="0"/>
              <a:buChar char="―"/>
            </a:pPr>
            <a:r>
              <a:rPr lang="en-US" dirty="0"/>
              <a:t>Charity must provide a contribution acknowledgment to the donor</a:t>
            </a:r>
          </a:p>
          <a:p>
            <a:pPr lvl="1">
              <a:buFont typeface="Garamond" panose="02020404030301010803" pitchFamily="18" charset="0"/>
              <a:buChar char="―"/>
            </a:pPr>
            <a:endParaRPr lang="en-US" dirty="0"/>
          </a:p>
        </p:txBody>
      </p:sp>
      <p:pic>
        <p:nvPicPr>
          <p:cNvPr id="7" name="Picture 2">
            <a:extLst>
              <a:ext uri="{FF2B5EF4-FFF2-40B4-BE49-F238E27FC236}">
                <a16:creationId xmlns:a16="http://schemas.microsoft.com/office/drawing/2014/main" id="{D6957F44-0C31-46B8-99F3-9B3A287E1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704351" y="5427849"/>
            <a:ext cx="64869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A7255A8D-8981-4B2E-8B20-8F6764E1056B}"/>
              </a:ext>
            </a:extLst>
          </p:cNvPr>
          <p:cNvGrpSpPr/>
          <p:nvPr/>
        </p:nvGrpSpPr>
        <p:grpSpPr>
          <a:xfrm>
            <a:off x="6324600" y="5181600"/>
            <a:ext cx="1463040" cy="1645920"/>
            <a:chOff x="6316978" y="4648200"/>
            <a:chExt cx="1600200" cy="1843444"/>
          </a:xfrm>
        </p:grpSpPr>
        <p:pic>
          <p:nvPicPr>
            <p:cNvPr id="8" name="Picture 7">
              <a:extLst>
                <a:ext uri="{FF2B5EF4-FFF2-40B4-BE49-F238E27FC236}">
                  <a16:creationId xmlns:a16="http://schemas.microsoft.com/office/drawing/2014/main" id="{77DBDDD7-FDC1-42A0-A306-CC4DF8CF875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16978" y="4648200"/>
              <a:ext cx="1600200" cy="1600200"/>
            </a:xfrm>
            <a:prstGeom prst="rect">
              <a:avLst/>
            </a:prstGeom>
          </p:spPr>
        </p:pic>
        <p:sp>
          <p:nvSpPr>
            <p:cNvPr id="12" name="TextBox 11">
              <a:extLst>
                <a:ext uri="{FF2B5EF4-FFF2-40B4-BE49-F238E27FC236}">
                  <a16:creationId xmlns:a16="http://schemas.microsoft.com/office/drawing/2014/main" id="{95B3C4EC-5459-47B8-8D06-165B07D5CD5F}"/>
                </a:ext>
              </a:extLst>
            </p:cNvPr>
            <p:cNvSpPr txBox="1"/>
            <p:nvPr/>
          </p:nvSpPr>
          <p:spPr>
            <a:xfrm>
              <a:off x="6316978" y="6153090"/>
              <a:ext cx="1600200" cy="338554"/>
            </a:xfrm>
            <a:prstGeom prst="rect">
              <a:avLst/>
            </a:prstGeom>
            <a:noFill/>
          </p:spPr>
          <p:txBody>
            <a:bodyPr wrap="square" rtlCol="0">
              <a:spAutoFit/>
            </a:bodyPr>
            <a:lstStyle/>
            <a:p>
              <a:pPr algn="ctr"/>
              <a:r>
                <a:rPr lang="en-US" sz="1600" dirty="0">
                  <a:latin typeface="Garamond" panose="02020404030301010803" pitchFamily="18" charset="0"/>
                </a:rPr>
                <a:t>Charity</a:t>
              </a:r>
            </a:p>
          </p:txBody>
        </p:sp>
      </p:grpSp>
      <p:grpSp>
        <p:nvGrpSpPr>
          <p:cNvPr id="15" name="Group 14">
            <a:extLst>
              <a:ext uri="{FF2B5EF4-FFF2-40B4-BE49-F238E27FC236}">
                <a16:creationId xmlns:a16="http://schemas.microsoft.com/office/drawing/2014/main" id="{F44FCF27-EA27-4011-8306-B382580C49C1}"/>
              </a:ext>
            </a:extLst>
          </p:cNvPr>
          <p:cNvGrpSpPr/>
          <p:nvPr/>
        </p:nvGrpSpPr>
        <p:grpSpPr>
          <a:xfrm>
            <a:off x="2141222" y="5183892"/>
            <a:ext cx="1463040" cy="1554480"/>
            <a:chOff x="2137411" y="5205412"/>
            <a:chExt cx="1600200" cy="1667232"/>
          </a:xfrm>
        </p:grpSpPr>
        <p:pic>
          <p:nvPicPr>
            <p:cNvPr id="10" name="Picture 9">
              <a:extLst>
                <a:ext uri="{FF2B5EF4-FFF2-40B4-BE49-F238E27FC236}">
                  <a16:creationId xmlns:a16="http://schemas.microsoft.com/office/drawing/2014/main" id="{2B206B0E-F9C6-4FF7-B151-102666538F8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137411" y="5205412"/>
              <a:ext cx="1600200" cy="1400175"/>
            </a:xfrm>
            <a:prstGeom prst="rect">
              <a:avLst/>
            </a:prstGeom>
          </p:spPr>
        </p:pic>
        <p:sp>
          <p:nvSpPr>
            <p:cNvPr id="14" name="TextBox 13">
              <a:extLst>
                <a:ext uri="{FF2B5EF4-FFF2-40B4-BE49-F238E27FC236}">
                  <a16:creationId xmlns:a16="http://schemas.microsoft.com/office/drawing/2014/main" id="{4FCB4324-8991-408A-A937-B49511700DDD}"/>
                </a:ext>
              </a:extLst>
            </p:cNvPr>
            <p:cNvSpPr txBox="1"/>
            <p:nvPr/>
          </p:nvSpPr>
          <p:spPr>
            <a:xfrm>
              <a:off x="2137411" y="6534090"/>
              <a:ext cx="1600200" cy="338554"/>
            </a:xfrm>
            <a:prstGeom prst="rect">
              <a:avLst/>
            </a:prstGeom>
            <a:noFill/>
          </p:spPr>
          <p:txBody>
            <a:bodyPr wrap="square" rtlCol="0">
              <a:spAutoFit/>
            </a:bodyPr>
            <a:lstStyle/>
            <a:p>
              <a:pPr algn="ctr"/>
              <a:r>
                <a:rPr lang="en-US" sz="1600" dirty="0">
                  <a:latin typeface="Garamond" panose="02020404030301010803" pitchFamily="18" charset="0"/>
                </a:rPr>
                <a:t>IRA</a:t>
              </a:r>
            </a:p>
          </p:txBody>
        </p:sp>
      </p:grpSp>
      <p:cxnSp>
        <p:nvCxnSpPr>
          <p:cNvPr id="21" name="Connector: Elbow 20">
            <a:extLst>
              <a:ext uri="{FF2B5EF4-FFF2-40B4-BE49-F238E27FC236}">
                <a16:creationId xmlns:a16="http://schemas.microsoft.com/office/drawing/2014/main" id="{AA52507D-3D35-4B10-A02C-741ECC4261C3}"/>
              </a:ext>
            </a:extLst>
          </p:cNvPr>
          <p:cNvCxnSpPr>
            <a:cxnSpLocks/>
            <a:stCxn id="10" idx="0"/>
            <a:endCxn id="8" idx="0"/>
          </p:cNvCxnSpPr>
          <p:nvPr/>
        </p:nvCxnSpPr>
        <p:spPr>
          <a:xfrm rot="5400000" flipH="1" flipV="1">
            <a:off x="4963285" y="3091057"/>
            <a:ext cx="2292" cy="4183378"/>
          </a:xfrm>
          <a:prstGeom prst="bentConnector3">
            <a:avLst>
              <a:gd name="adj1" fmla="val 10073822"/>
            </a:avLst>
          </a:prstGeom>
          <a:ln w="38100">
            <a:solidFill>
              <a:schemeClr val="accent3">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D13FA02F-CCC3-4E81-B018-62E6E468F16C}"/>
              </a:ext>
            </a:extLst>
          </p:cNvPr>
          <p:cNvSpPr txBox="1"/>
          <p:nvPr/>
        </p:nvSpPr>
        <p:spPr>
          <a:xfrm>
            <a:off x="4271012" y="5012323"/>
            <a:ext cx="1600200" cy="338554"/>
          </a:xfrm>
          <a:prstGeom prst="rect">
            <a:avLst/>
          </a:prstGeom>
          <a:noFill/>
        </p:spPr>
        <p:txBody>
          <a:bodyPr wrap="square" rtlCol="0">
            <a:spAutoFit/>
          </a:bodyPr>
          <a:lstStyle/>
          <a:p>
            <a:pPr algn="ctr"/>
            <a:r>
              <a:rPr lang="en-US" sz="1600" dirty="0">
                <a:latin typeface="Garamond" panose="02020404030301010803" pitchFamily="18" charset="0"/>
              </a:rPr>
              <a:t>Bypass Donor</a:t>
            </a:r>
          </a:p>
        </p:txBody>
      </p:sp>
      <p:pic>
        <p:nvPicPr>
          <p:cNvPr id="24" name="Picture 5" descr="C:\Users\mzahler\Desktop\cash bundle copy.png">
            <a:extLst>
              <a:ext uri="{FF2B5EF4-FFF2-40B4-BE49-F238E27FC236}">
                <a16:creationId xmlns:a16="http://schemas.microsoft.com/office/drawing/2014/main" id="{AA8AC2F0-5680-4D9D-BA5C-F752E6AFA1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3398" y="4419600"/>
            <a:ext cx="610602" cy="45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15CF9F6-650B-4A6F-B073-4323893A8B6C}"/>
              </a:ext>
            </a:extLst>
          </p:cNvPr>
          <p:cNvSpPr txBox="1"/>
          <p:nvPr/>
        </p:nvSpPr>
        <p:spPr>
          <a:xfrm>
            <a:off x="5358203" y="4423946"/>
            <a:ext cx="1143000" cy="338554"/>
          </a:xfrm>
          <a:prstGeom prst="rect">
            <a:avLst/>
          </a:prstGeom>
          <a:noFill/>
        </p:spPr>
        <p:txBody>
          <a:bodyPr wrap="square" rtlCol="0">
            <a:spAutoFit/>
          </a:bodyPr>
          <a:lstStyle/>
          <a:p>
            <a:r>
              <a:rPr lang="en-US" sz="1600" dirty="0">
                <a:latin typeface="Garamond" panose="02020404030301010803" pitchFamily="18" charset="0"/>
              </a:rPr>
              <a:t>QCD Gift</a:t>
            </a:r>
          </a:p>
        </p:txBody>
      </p:sp>
    </p:spTree>
    <p:extLst>
      <p:ext uri="{BB962C8B-B14F-4D97-AF65-F5344CB8AC3E}">
        <p14:creationId xmlns:p14="http://schemas.microsoft.com/office/powerpoint/2010/main" val="5398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9E1ACE9-74E1-4874-85B8-1FDF818C8CC3}"/>
              </a:ext>
            </a:extLst>
          </p:cNvPr>
          <p:cNvGraphicFramePr/>
          <p:nvPr>
            <p:extLst>
              <p:ext uri="{D42A27DB-BD31-4B8C-83A1-F6EECF244321}">
                <p14:modId xmlns:p14="http://schemas.microsoft.com/office/powerpoint/2010/main" val="108230864"/>
              </p:ext>
            </p:extLst>
          </p:nvPr>
        </p:nvGraphicFramePr>
        <p:xfrm>
          <a:off x="4690223" y="1499919"/>
          <a:ext cx="4936751" cy="4024977"/>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9">
            <a:extLst>
              <a:ext uri="{FF2B5EF4-FFF2-40B4-BE49-F238E27FC236}">
                <a16:creationId xmlns:a16="http://schemas.microsoft.com/office/drawing/2014/main" id="{A819BB0E-7CAE-40D3-A481-1E6A6E5D7666}"/>
              </a:ext>
            </a:extLst>
          </p:cNvPr>
          <p:cNvSpPr txBox="1">
            <a:spLocks/>
          </p:cNvSpPr>
          <p:nvPr/>
        </p:nvSpPr>
        <p:spPr>
          <a:xfrm>
            <a:off x="4529978" y="6136166"/>
            <a:ext cx="998444" cy="301614"/>
          </a:xfrm>
          <a:prstGeom prst="rect">
            <a:avLst/>
          </a:prstGeom>
        </p:spPr>
        <p:txBody>
          <a:bodyPr vert="horz" lIns="66563" tIns="33281" rIns="66563" bIns="33281" rtlCol="0" anchor="ctr"/>
          <a:lstStyle>
            <a:defPPr>
              <a:defRPr lang="en-US"/>
            </a:defPPr>
            <a:lvl1pPr marL="0" algn="ctr" defTabSz="1018824" rtl="0" eaLnBrk="1" latinLnBrk="0" hangingPunct="1">
              <a:defRPr sz="1359" kern="1200">
                <a:solidFill>
                  <a:schemeClr val="tx1">
                    <a:tint val="75000"/>
                  </a:schemeClr>
                </a:solidFill>
                <a:latin typeface="Garamond" pitchFamily="18"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989"/>
              <a:t>-</a:t>
            </a:r>
            <a:fld id="{3BED7DC9-38E3-4E67-9DBC-BE31F4C51ABD}" type="slidenum">
              <a:rPr lang="en-US" sz="989"/>
              <a:pPr/>
              <a:t>24</a:t>
            </a:fld>
            <a:r>
              <a:rPr lang="en-US" sz="989"/>
              <a:t>-</a:t>
            </a:r>
            <a:endParaRPr lang="en-US" sz="989" dirty="0"/>
          </a:p>
        </p:txBody>
      </p:sp>
      <p:sp>
        <p:nvSpPr>
          <p:cNvPr id="9" name="TextBox 8">
            <a:extLst>
              <a:ext uri="{FF2B5EF4-FFF2-40B4-BE49-F238E27FC236}">
                <a16:creationId xmlns:a16="http://schemas.microsoft.com/office/drawing/2014/main" id="{D7BCE9E7-9F82-47C1-B73B-406864A001C5}"/>
              </a:ext>
            </a:extLst>
          </p:cNvPr>
          <p:cNvSpPr txBox="1"/>
          <p:nvPr/>
        </p:nvSpPr>
        <p:spPr>
          <a:xfrm>
            <a:off x="7710422" y="4877235"/>
            <a:ext cx="1257085" cy="406009"/>
          </a:xfrm>
          <a:prstGeom prst="rect">
            <a:avLst/>
          </a:prstGeom>
          <a:noFill/>
        </p:spPr>
        <p:txBody>
          <a:bodyPr wrap="square" rtlCol="0">
            <a:spAutoFit/>
          </a:bodyPr>
          <a:lstStyle/>
          <a:p>
            <a:pPr algn="ctr"/>
            <a:r>
              <a:rPr lang="en-US" sz="1019" dirty="0">
                <a:latin typeface="Fira Sans Medium" panose="020B0503050000020004" pitchFamily="34" charset="0"/>
                <a:ea typeface="Fira Sans Medium" panose="020B0503050000020004" pitchFamily="34" charset="0"/>
              </a:rPr>
              <a:t>Endowed Value of Cash Gift at 5% </a:t>
            </a:r>
          </a:p>
        </p:txBody>
      </p:sp>
      <p:sp>
        <p:nvSpPr>
          <p:cNvPr id="10" name="TextBox 9">
            <a:extLst>
              <a:ext uri="{FF2B5EF4-FFF2-40B4-BE49-F238E27FC236}">
                <a16:creationId xmlns:a16="http://schemas.microsoft.com/office/drawing/2014/main" id="{33FCD576-008F-4CC9-8C71-82DE5C2EEF43}"/>
              </a:ext>
            </a:extLst>
          </p:cNvPr>
          <p:cNvSpPr txBox="1"/>
          <p:nvPr/>
        </p:nvSpPr>
        <p:spPr>
          <a:xfrm>
            <a:off x="8080002" y="3689458"/>
            <a:ext cx="1053913" cy="562846"/>
          </a:xfrm>
          <a:prstGeom prst="rect">
            <a:avLst/>
          </a:prstGeom>
          <a:noFill/>
        </p:spPr>
        <p:txBody>
          <a:bodyPr wrap="square" rtlCol="0">
            <a:spAutoFit/>
          </a:bodyPr>
          <a:lstStyle/>
          <a:p>
            <a:pPr algn="ctr"/>
            <a:r>
              <a:rPr lang="en-US" sz="1019" dirty="0">
                <a:latin typeface="Fira Sans Medium" panose="020B0503050000020004" pitchFamily="34" charset="0"/>
                <a:ea typeface="Fira Sans Medium" panose="020B0503050000020004" pitchFamily="34" charset="0"/>
              </a:rPr>
              <a:t>Accumulated Endowment + Distributions</a:t>
            </a:r>
          </a:p>
        </p:txBody>
      </p:sp>
      <p:sp>
        <p:nvSpPr>
          <p:cNvPr id="12" name="Title 3">
            <a:extLst>
              <a:ext uri="{FF2B5EF4-FFF2-40B4-BE49-F238E27FC236}">
                <a16:creationId xmlns:a16="http://schemas.microsoft.com/office/drawing/2014/main" id="{7821D75C-601B-5449-8E90-5E9BEF7B9E82}"/>
              </a:ext>
            </a:extLst>
          </p:cNvPr>
          <p:cNvSpPr txBox="1">
            <a:spLocks/>
          </p:cNvSpPr>
          <p:nvPr/>
        </p:nvSpPr>
        <p:spPr bwMode="auto">
          <a:xfrm>
            <a:off x="762000" y="459633"/>
            <a:ext cx="8737115" cy="429016"/>
          </a:xfrm>
          <a:prstGeom prst="rect">
            <a:avLst/>
          </a:prstGeom>
          <a:noFill/>
          <a:ln>
            <a:noFill/>
          </a:ln>
        </p:spPr>
        <p:txBody>
          <a:bodyPr vert="horz" wrap="square" lIns="74164" tIns="37082" rIns="74164" bIns="37082" numCol="1" anchor="t" anchorCtr="0" compatLnSpc="1">
            <a:prstTxWarp prst="textNoShape">
              <a:avLst/>
            </a:prstTxWarp>
          </a:bodyPr>
          <a:lstStyle>
            <a:lvl1pPr algn="r" defTabSz="887440" rtl="0" eaLnBrk="1" latinLnBrk="0" hangingPunct="1">
              <a:spcBef>
                <a:spcPct val="0"/>
              </a:spcBef>
              <a:buNone/>
              <a:defRPr sz="2600" b="0" i="1" kern="1200" cap="small" baseline="0">
                <a:solidFill>
                  <a:schemeClr val="tx1">
                    <a:lumMod val="75000"/>
                    <a:lumOff val="25000"/>
                  </a:schemeClr>
                </a:solidFill>
                <a:latin typeface="Adobe Garamond Pro" pitchFamily="18" charset="0"/>
                <a:ea typeface="+mj-ea"/>
                <a:cs typeface="+mj-cs"/>
              </a:defRPr>
            </a:lvl1pPr>
          </a:lstStyle>
          <a:p>
            <a:pPr algn="ctr"/>
            <a:r>
              <a:rPr lang="en-US" sz="2800" dirty="0"/>
              <a:t>Case Study: How To Build an endowment with QCD’s</a:t>
            </a:r>
            <a:endParaRPr lang="en-US" sz="2620" i="0" dirty="0">
              <a:solidFill>
                <a:srgbClr val="59B1B4"/>
              </a:solidFill>
              <a:latin typeface="Fira Sans Medium" panose="020B0503050000020004" pitchFamily="34" charset="0"/>
              <a:ea typeface="Fira Sans Medium" panose="020B0503050000020004" pitchFamily="34" charset="0"/>
            </a:endParaRPr>
          </a:p>
        </p:txBody>
      </p:sp>
      <p:sp>
        <p:nvSpPr>
          <p:cNvPr id="3" name="Rectangle 2">
            <a:extLst>
              <a:ext uri="{FF2B5EF4-FFF2-40B4-BE49-F238E27FC236}">
                <a16:creationId xmlns:a16="http://schemas.microsoft.com/office/drawing/2014/main" id="{E7FE358B-54E3-43F1-9322-E2D72A1D869E}"/>
              </a:ext>
            </a:extLst>
          </p:cNvPr>
          <p:cNvSpPr/>
          <p:nvPr/>
        </p:nvSpPr>
        <p:spPr>
          <a:xfrm>
            <a:off x="408214" y="1752600"/>
            <a:ext cx="4276566" cy="4385816"/>
          </a:xfrm>
          <a:prstGeom prst="rect">
            <a:avLst/>
          </a:prstGeom>
        </p:spPr>
        <p:txBody>
          <a:bodyPr wrap="square">
            <a:spAutoFit/>
          </a:bodyPr>
          <a:lstStyle/>
          <a:p>
            <a:r>
              <a:rPr lang="en-US" sz="1550" b="1" u="sng" dirty="0">
                <a:solidFill>
                  <a:schemeClr val="accent1">
                    <a:lumMod val="75000"/>
                  </a:schemeClr>
                </a:solidFill>
                <a:latin typeface="Garamond" panose="02020404030301010803" pitchFamily="18" charset="0"/>
                <a:ea typeface="Fira Sans" panose="020B0503050000020004" pitchFamily="34" charset="0"/>
              </a:rPr>
              <a:t>Fact Pattern</a:t>
            </a:r>
          </a:p>
          <a:p>
            <a:pPr>
              <a:buBlip>
                <a:blip r:embed="rId3"/>
              </a:buBlip>
            </a:pPr>
            <a:r>
              <a:rPr lang="en-US" sz="1550" dirty="0">
                <a:latin typeface="Garamond" panose="02020404030301010803" pitchFamily="18" charset="0"/>
                <a:ea typeface="Fira Sans" panose="020B0503050000020004" pitchFamily="34" charset="0"/>
              </a:rPr>
              <a:t>Couple aged 70 ½, each with a large IRA.  Wish to use a portion of IRAs to endow charitable gifts.  QCD approach optimizes their gift &amp; estate planning goals for family and charity </a:t>
            </a:r>
          </a:p>
          <a:p>
            <a:pPr>
              <a:buBlip>
                <a:blip r:embed="rId3"/>
              </a:buBlip>
            </a:pPr>
            <a:endParaRPr lang="en-US" sz="1550" dirty="0">
              <a:latin typeface="Garamond" panose="02020404030301010803" pitchFamily="18" charset="0"/>
              <a:ea typeface="Fira Sans" panose="020B0503050000020004" pitchFamily="34" charset="0"/>
            </a:endParaRPr>
          </a:p>
          <a:p>
            <a:pPr>
              <a:buBlip>
                <a:blip r:embed="rId3"/>
              </a:buBlip>
            </a:pPr>
            <a:r>
              <a:rPr lang="en-US" sz="1550" dirty="0">
                <a:latin typeface="Garamond" panose="02020404030301010803" pitchFamily="18" charset="0"/>
                <a:ea typeface="Fira Sans" panose="020B0503050000020004" pitchFamily="34" charset="0"/>
              </a:rPr>
              <a:t> Each use $100,000 QCDs from own IRA for annual gifts to charity of choice</a:t>
            </a:r>
          </a:p>
          <a:p>
            <a:pPr>
              <a:buBlip>
                <a:blip r:embed="rId3"/>
              </a:buBlip>
            </a:pPr>
            <a:endParaRPr lang="en-US" sz="1550" dirty="0">
              <a:latin typeface="Garamond" panose="02020404030301010803" pitchFamily="18" charset="0"/>
              <a:ea typeface="Fira Sans" panose="020B0503050000020004" pitchFamily="34" charset="0"/>
            </a:endParaRPr>
          </a:p>
          <a:p>
            <a:pPr>
              <a:buBlip>
                <a:blip r:embed="rId3"/>
              </a:buBlip>
            </a:pPr>
            <a:r>
              <a:rPr lang="en-US" sz="1550" dirty="0">
                <a:latin typeface="Garamond" panose="02020404030301010803" pitchFamily="18" charset="0"/>
                <a:ea typeface="Fira Sans" panose="020B0503050000020004" pitchFamily="34" charset="0"/>
              </a:rPr>
              <a:t>Donors can choose current projects or build endowment</a:t>
            </a:r>
          </a:p>
          <a:p>
            <a:pPr>
              <a:buBlip>
                <a:blip r:embed="rId3"/>
              </a:buBlip>
            </a:pPr>
            <a:endParaRPr lang="en-US" sz="1550" dirty="0">
              <a:latin typeface="Garamond" panose="02020404030301010803" pitchFamily="18" charset="0"/>
              <a:ea typeface="Fira Sans" panose="020B0503050000020004" pitchFamily="34" charset="0"/>
            </a:endParaRPr>
          </a:p>
          <a:p>
            <a:pPr>
              <a:buBlip>
                <a:blip r:embed="rId3"/>
              </a:buBlip>
            </a:pPr>
            <a:r>
              <a:rPr lang="en-US" sz="1550" dirty="0">
                <a:latin typeface="Garamond" panose="02020404030301010803" pitchFamily="18" charset="0"/>
                <a:ea typeface="Fira Sans" panose="020B0503050000020004" pitchFamily="34" charset="0"/>
              </a:rPr>
              <a:t>Over 25 years, $5 million is gifted into endowment. At 5% endowment payout, $2.25 million is distributed for charitable projects</a:t>
            </a:r>
          </a:p>
          <a:p>
            <a:pPr marL="23392" indent="0">
              <a:buNone/>
            </a:pPr>
            <a:endParaRPr lang="en-US" sz="1550" dirty="0">
              <a:latin typeface="Garamond" panose="02020404030301010803" pitchFamily="18" charset="0"/>
              <a:ea typeface="Fira Sans" panose="020B0503050000020004" pitchFamily="34" charset="0"/>
            </a:endParaRPr>
          </a:p>
          <a:p>
            <a:pPr marL="23392" indent="0">
              <a:buNone/>
            </a:pPr>
            <a:r>
              <a:rPr lang="en-US" sz="1550" b="1" dirty="0">
                <a:latin typeface="Garamond" panose="02020404030301010803" pitchFamily="18" charset="0"/>
                <a:ea typeface="Fira Sans" panose="020B0503050000020004" pitchFamily="34" charset="0"/>
              </a:rPr>
              <a:t>Note: </a:t>
            </a:r>
            <a:r>
              <a:rPr lang="en-US" sz="1550" dirty="0">
                <a:latin typeface="Garamond" panose="02020404030301010803" pitchFamily="18" charset="0"/>
                <a:ea typeface="Fira Sans" panose="020B0503050000020004" pitchFamily="34" charset="0"/>
              </a:rPr>
              <a:t>the $5 million endowment is permanent.  $250,000/year is received in perpetuity for programs</a:t>
            </a:r>
            <a:endParaRPr lang="en-US" sz="1550" dirty="0">
              <a:latin typeface="Garamond" panose="02020404030301010803" pitchFamily="18" charset="0"/>
            </a:endParaRPr>
          </a:p>
        </p:txBody>
      </p:sp>
    </p:spTree>
    <p:extLst>
      <p:ext uri="{BB962C8B-B14F-4D97-AF65-F5344CB8AC3E}">
        <p14:creationId xmlns:p14="http://schemas.microsoft.com/office/powerpoint/2010/main" val="164316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43400" y="6921460"/>
            <a:ext cx="1371600" cy="414338"/>
          </a:xfrm>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25</a:t>
            </a:fld>
            <a:r>
              <a:rPr lang="en-US" dirty="0">
                <a:solidFill>
                  <a:prstClr val="black">
                    <a:tint val="75000"/>
                  </a:prstClr>
                </a:solidFill>
              </a:rPr>
              <a:t>-</a:t>
            </a:r>
          </a:p>
        </p:txBody>
      </p:sp>
      <p:sp>
        <p:nvSpPr>
          <p:cNvPr id="4" name="Title 3"/>
          <p:cNvSpPr>
            <a:spLocks noGrp="1"/>
          </p:cNvSpPr>
          <p:nvPr>
            <p:ph type="title"/>
          </p:nvPr>
        </p:nvSpPr>
        <p:spPr>
          <a:xfrm>
            <a:off x="914400" y="546312"/>
            <a:ext cx="8686802" cy="413808"/>
          </a:xfrm>
        </p:spPr>
        <p:txBody>
          <a:bodyPr/>
          <a:lstStyle/>
          <a:p>
            <a:r>
              <a:rPr lang="en-US" dirty="0"/>
              <a:t>Shift in Planning</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2" y="960120"/>
            <a:ext cx="8458198" cy="5984535"/>
          </a:xfrm>
        </p:spPr>
        <p:txBody>
          <a:bodyPr/>
          <a:lstStyle/>
          <a:p>
            <a:pPr>
              <a:buBlip>
                <a:blip r:embed="rId2"/>
              </a:buBlip>
            </a:pPr>
            <a:r>
              <a:rPr lang="en-US" dirty="0"/>
              <a:t>Wealth Transfer has never been easier</a:t>
            </a:r>
          </a:p>
          <a:p>
            <a:pPr lvl="1"/>
            <a:r>
              <a:rPr lang="en-US" dirty="0"/>
              <a:t>Ultra-high net worth are bumping into the question: “How much is too much for my kids?”</a:t>
            </a:r>
          </a:p>
          <a:p>
            <a:pPr lvl="1"/>
            <a:r>
              <a:rPr lang="en-US" dirty="0"/>
              <a:t>Philanthropy is more important than ever</a:t>
            </a:r>
          </a:p>
          <a:p>
            <a:pPr lvl="2"/>
            <a:r>
              <a:rPr lang="en-US" dirty="0"/>
              <a:t>Wealth at younger ages</a:t>
            </a:r>
          </a:p>
          <a:p>
            <a:pPr lvl="2"/>
            <a:r>
              <a:rPr lang="en-US" dirty="0"/>
              <a:t>Gifting during lifetime</a:t>
            </a:r>
          </a:p>
          <a:p>
            <a:r>
              <a:rPr lang="en-US" dirty="0"/>
              <a:t>Repositioning balance sheet to achieve desired results  </a:t>
            </a:r>
          </a:p>
          <a:p>
            <a:pPr marL="32139" indent="0" algn="ctr">
              <a:buNone/>
            </a:pPr>
            <a:r>
              <a:rPr lang="en-US" b="1" u="sng" dirty="0"/>
              <a:t>We have seen a shift in how high net-worth individuals are utilizing their assets in 2020</a:t>
            </a:r>
          </a:p>
        </p:txBody>
      </p:sp>
      <p:grpSp>
        <p:nvGrpSpPr>
          <p:cNvPr id="33" name="Group 32">
            <a:extLst>
              <a:ext uri="{FF2B5EF4-FFF2-40B4-BE49-F238E27FC236}">
                <a16:creationId xmlns:a16="http://schemas.microsoft.com/office/drawing/2014/main" id="{976963AF-839A-4593-9136-AD585B85B8EF}"/>
              </a:ext>
            </a:extLst>
          </p:cNvPr>
          <p:cNvGrpSpPr/>
          <p:nvPr/>
        </p:nvGrpSpPr>
        <p:grpSpPr>
          <a:xfrm>
            <a:off x="3363875" y="3428687"/>
            <a:ext cx="1452560" cy="1460545"/>
            <a:chOff x="3652840" y="4223142"/>
            <a:chExt cx="1452560" cy="1460545"/>
          </a:xfrm>
        </p:grpSpPr>
        <p:pic>
          <p:nvPicPr>
            <p:cNvPr id="11" name="Picture 10">
              <a:extLst>
                <a:ext uri="{FF2B5EF4-FFF2-40B4-BE49-F238E27FC236}">
                  <a16:creationId xmlns:a16="http://schemas.microsoft.com/office/drawing/2014/main" id="{7C7CC269-CF8F-47D5-AF9C-E49C1B8E604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63831" y="4223142"/>
              <a:ext cx="830578" cy="978698"/>
            </a:xfrm>
            <a:prstGeom prst="rect">
              <a:avLst/>
            </a:prstGeom>
          </p:spPr>
        </p:pic>
        <p:sp>
          <p:nvSpPr>
            <p:cNvPr id="12" name="TextBox 11">
              <a:extLst>
                <a:ext uri="{FF2B5EF4-FFF2-40B4-BE49-F238E27FC236}">
                  <a16:creationId xmlns:a16="http://schemas.microsoft.com/office/drawing/2014/main" id="{A5C54889-B27F-40A8-B3CE-3C8256F2E12A}"/>
                </a:ext>
              </a:extLst>
            </p:cNvPr>
            <p:cNvSpPr txBox="1"/>
            <p:nvPr/>
          </p:nvSpPr>
          <p:spPr>
            <a:xfrm>
              <a:off x="3652840" y="5160467"/>
              <a:ext cx="1452560" cy="523220"/>
            </a:xfrm>
            <a:prstGeom prst="rect">
              <a:avLst/>
            </a:prstGeom>
            <a:noFill/>
          </p:spPr>
          <p:txBody>
            <a:bodyPr wrap="square" rtlCol="0">
              <a:spAutoFit/>
            </a:bodyPr>
            <a:lstStyle/>
            <a:p>
              <a:pPr algn="ctr"/>
              <a:r>
                <a:rPr lang="en-US" sz="1400" dirty="0">
                  <a:latin typeface="Garamond" panose="02020404030301010803" pitchFamily="18" charset="0"/>
                </a:rPr>
                <a:t>Non-Qualified Assets</a:t>
              </a:r>
            </a:p>
          </p:txBody>
        </p:sp>
      </p:grpSp>
      <p:grpSp>
        <p:nvGrpSpPr>
          <p:cNvPr id="15" name="Group 14">
            <a:extLst>
              <a:ext uri="{FF2B5EF4-FFF2-40B4-BE49-F238E27FC236}">
                <a16:creationId xmlns:a16="http://schemas.microsoft.com/office/drawing/2014/main" id="{94E56CD9-4C8B-4E8A-8762-4AC044FE2805}"/>
              </a:ext>
            </a:extLst>
          </p:cNvPr>
          <p:cNvGrpSpPr/>
          <p:nvPr/>
        </p:nvGrpSpPr>
        <p:grpSpPr>
          <a:xfrm>
            <a:off x="7196936" y="4700357"/>
            <a:ext cx="1379764" cy="1555464"/>
            <a:chOff x="6307453" y="4648200"/>
            <a:chExt cx="1609725" cy="2090560"/>
          </a:xfrm>
        </p:grpSpPr>
        <p:pic>
          <p:nvPicPr>
            <p:cNvPr id="16" name="Picture 15">
              <a:extLst>
                <a:ext uri="{FF2B5EF4-FFF2-40B4-BE49-F238E27FC236}">
                  <a16:creationId xmlns:a16="http://schemas.microsoft.com/office/drawing/2014/main" id="{6CE944AF-A3E1-4606-830D-96300F61A0A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16978" y="4648200"/>
              <a:ext cx="1600200" cy="1600200"/>
            </a:xfrm>
            <a:prstGeom prst="rect">
              <a:avLst/>
            </a:prstGeom>
          </p:spPr>
        </p:pic>
        <p:sp>
          <p:nvSpPr>
            <p:cNvPr id="17" name="TextBox 16">
              <a:extLst>
                <a:ext uri="{FF2B5EF4-FFF2-40B4-BE49-F238E27FC236}">
                  <a16:creationId xmlns:a16="http://schemas.microsoft.com/office/drawing/2014/main" id="{65E918D8-42C7-457F-ACD7-7B8757398061}"/>
                </a:ext>
              </a:extLst>
            </p:cNvPr>
            <p:cNvSpPr txBox="1"/>
            <p:nvPr/>
          </p:nvSpPr>
          <p:spPr>
            <a:xfrm>
              <a:off x="6307453" y="6283740"/>
              <a:ext cx="1600200" cy="455020"/>
            </a:xfrm>
            <a:prstGeom prst="rect">
              <a:avLst/>
            </a:prstGeom>
            <a:noFill/>
          </p:spPr>
          <p:txBody>
            <a:bodyPr wrap="square" rtlCol="0">
              <a:spAutoFit/>
            </a:bodyPr>
            <a:lstStyle/>
            <a:p>
              <a:pPr algn="ctr"/>
              <a:r>
                <a:rPr lang="en-US" sz="1600" dirty="0">
                  <a:solidFill>
                    <a:schemeClr val="tx1">
                      <a:lumMod val="75000"/>
                      <a:lumOff val="25000"/>
                    </a:schemeClr>
                  </a:solidFill>
                  <a:latin typeface="Garamond" panose="02020404030301010803" pitchFamily="18" charset="0"/>
                </a:rPr>
                <a:t>Philanthropy</a:t>
              </a:r>
            </a:p>
          </p:txBody>
        </p:sp>
      </p:grpSp>
      <p:cxnSp>
        <p:nvCxnSpPr>
          <p:cNvPr id="19" name="Connector: Elbow 18">
            <a:extLst>
              <a:ext uri="{FF2B5EF4-FFF2-40B4-BE49-F238E27FC236}">
                <a16:creationId xmlns:a16="http://schemas.microsoft.com/office/drawing/2014/main" id="{822A0B38-EA41-4D7C-AE5A-A78979143C7C}"/>
              </a:ext>
            </a:extLst>
          </p:cNvPr>
          <p:cNvCxnSpPr>
            <a:cxnSpLocks/>
            <a:stCxn id="36" idx="2"/>
            <a:endCxn id="16" idx="1"/>
          </p:cNvCxnSpPr>
          <p:nvPr/>
        </p:nvCxnSpPr>
        <p:spPr>
          <a:xfrm rot="16200000" flipH="1">
            <a:off x="6198612" y="4289176"/>
            <a:ext cx="406433" cy="1606544"/>
          </a:xfrm>
          <a:prstGeom prst="bentConnector2">
            <a:avLst/>
          </a:prstGeom>
          <a:ln w="57150">
            <a:solidFill>
              <a:srgbClr val="748455"/>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36C2FC28-BAE7-44C5-B1BA-772325B15F2C}"/>
              </a:ext>
            </a:extLst>
          </p:cNvPr>
          <p:cNvGrpSpPr/>
          <p:nvPr/>
        </p:nvGrpSpPr>
        <p:grpSpPr>
          <a:xfrm>
            <a:off x="753495" y="5138259"/>
            <a:ext cx="1557340" cy="998749"/>
            <a:chOff x="1100140" y="5866171"/>
            <a:chExt cx="1557340" cy="998749"/>
          </a:xfrm>
        </p:grpSpPr>
        <p:pic>
          <p:nvPicPr>
            <p:cNvPr id="20" name="Picture 19">
              <a:extLst>
                <a:ext uri="{FF2B5EF4-FFF2-40B4-BE49-F238E27FC236}">
                  <a16:creationId xmlns:a16="http://schemas.microsoft.com/office/drawing/2014/main" id="{DE1D8D7E-23F8-43D3-BB55-1F0E9EDF25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666878" y="6002755"/>
              <a:ext cx="457200" cy="86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6F33678A-ECE2-4A26-876E-A57ADC103349}"/>
                </a:ext>
              </a:extLst>
            </p:cNvPr>
            <p:cNvPicPr>
              <a:picLocks noChangeAspect="1"/>
            </p:cNvPicPr>
            <p:nvPr/>
          </p:nvPicPr>
          <p:blipFill>
            <a:blip r:embed="rId8"/>
            <a:stretch>
              <a:fillRect/>
            </a:stretch>
          </p:blipFill>
          <p:spPr>
            <a:xfrm flipH="1">
              <a:off x="1100140" y="5866171"/>
              <a:ext cx="457200" cy="921175"/>
            </a:xfrm>
            <a:prstGeom prst="rect">
              <a:avLst/>
            </a:prstGeom>
          </p:spPr>
        </p:pic>
        <p:pic>
          <p:nvPicPr>
            <p:cNvPr id="23" name="Picture 5">
              <a:extLst>
                <a:ext uri="{FF2B5EF4-FFF2-40B4-BE49-F238E27FC236}">
                  <a16:creationId xmlns:a16="http://schemas.microsoft.com/office/drawing/2014/main" id="{E14A461D-0E78-40D2-89DE-2234C2B730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200280" y="5878818"/>
              <a:ext cx="457200" cy="89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6" name="Connector: Elbow 25">
            <a:extLst>
              <a:ext uri="{FF2B5EF4-FFF2-40B4-BE49-F238E27FC236}">
                <a16:creationId xmlns:a16="http://schemas.microsoft.com/office/drawing/2014/main" id="{5444CB3E-71FC-4F27-B7C2-25300329C8EE}"/>
              </a:ext>
            </a:extLst>
          </p:cNvPr>
          <p:cNvCxnSpPr>
            <a:cxnSpLocks/>
            <a:stCxn id="12" idx="2"/>
          </p:cNvCxnSpPr>
          <p:nvPr/>
        </p:nvCxnSpPr>
        <p:spPr>
          <a:xfrm rot="5400000">
            <a:off x="3111290" y="4308387"/>
            <a:ext cx="398020" cy="1559711"/>
          </a:xfrm>
          <a:prstGeom prst="bentConnector2">
            <a:avLst/>
          </a:prstGeom>
          <a:ln w="57150">
            <a:solidFill>
              <a:srgbClr val="C17D1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67CD18B-DF84-4FBE-BED5-B8DB3579E460}"/>
              </a:ext>
            </a:extLst>
          </p:cNvPr>
          <p:cNvSpPr txBox="1"/>
          <p:nvPr/>
        </p:nvSpPr>
        <p:spPr>
          <a:xfrm>
            <a:off x="914400" y="6059482"/>
            <a:ext cx="1371600" cy="338554"/>
          </a:xfrm>
          <a:prstGeom prst="rect">
            <a:avLst/>
          </a:prstGeom>
          <a:noFill/>
        </p:spPr>
        <p:txBody>
          <a:bodyPr wrap="square" rtlCol="0">
            <a:spAutoFit/>
          </a:bodyPr>
          <a:lstStyle/>
          <a:p>
            <a:pPr algn="ctr"/>
            <a:r>
              <a:rPr lang="en-US" sz="1600" dirty="0">
                <a:solidFill>
                  <a:schemeClr val="tx1">
                    <a:lumMod val="75000"/>
                    <a:lumOff val="25000"/>
                  </a:schemeClr>
                </a:solidFill>
                <a:latin typeface="Garamond" panose="02020404030301010803" pitchFamily="18" charset="0"/>
              </a:rPr>
              <a:t>Heirs</a:t>
            </a:r>
          </a:p>
        </p:txBody>
      </p:sp>
      <p:sp>
        <p:nvSpPr>
          <p:cNvPr id="28" name="TextBox 27">
            <a:extLst>
              <a:ext uri="{FF2B5EF4-FFF2-40B4-BE49-F238E27FC236}">
                <a16:creationId xmlns:a16="http://schemas.microsoft.com/office/drawing/2014/main" id="{C04F426D-47E1-4B33-9574-DA70DB8DD537}"/>
              </a:ext>
            </a:extLst>
          </p:cNvPr>
          <p:cNvSpPr txBox="1"/>
          <p:nvPr/>
        </p:nvSpPr>
        <p:spPr>
          <a:xfrm>
            <a:off x="2760621" y="5409112"/>
            <a:ext cx="13716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Business assets</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Investments</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Real estate</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Roth IRA</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Life Insurance</a:t>
            </a:r>
          </a:p>
        </p:txBody>
      </p:sp>
      <p:grpSp>
        <p:nvGrpSpPr>
          <p:cNvPr id="34" name="Group 33">
            <a:extLst>
              <a:ext uri="{FF2B5EF4-FFF2-40B4-BE49-F238E27FC236}">
                <a16:creationId xmlns:a16="http://schemas.microsoft.com/office/drawing/2014/main" id="{0F5E8B8E-5F70-4FF3-9294-5F38B7746242}"/>
              </a:ext>
            </a:extLst>
          </p:cNvPr>
          <p:cNvGrpSpPr/>
          <p:nvPr/>
        </p:nvGrpSpPr>
        <p:grpSpPr>
          <a:xfrm>
            <a:off x="4872276" y="3428687"/>
            <a:ext cx="1452560" cy="1460545"/>
            <a:chOff x="3652840" y="4223142"/>
            <a:chExt cx="1452560" cy="1460545"/>
          </a:xfrm>
        </p:grpSpPr>
        <p:pic>
          <p:nvPicPr>
            <p:cNvPr id="35" name="Picture 34">
              <a:extLst>
                <a:ext uri="{FF2B5EF4-FFF2-40B4-BE49-F238E27FC236}">
                  <a16:creationId xmlns:a16="http://schemas.microsoft.com/office/drawing/2014/main" id="{ABB2D5B3-0D75-4833-B811-D469CBAD2117}"/>
                </a:ext>
              </a:extLst>
            </p:cNvPr>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63831" y="4223142"/>
              <a:ext cx="830578" cy="978698"/>
            </a:xfrm>
            <a:prstGeom prst="rect">
              <a:avLst/>
            </a:prstGeom>
          </p:spPr>
        </p:pic>
        <p:sp>
          <p:nvSpPr>
            <p:cNvPr id="36" name="TextBox 35">
              <a:extLst>
                <a:ext uri="{FF2B5EF4-FFF2-40B4-BE49-F238E27FC236}">
                  <a16:creationId xmlns:a16="http://schemas.microsoft.com/office/drawing/2014/main" id="{0F6809CF-EC49-4889-ADF6-89FCD3ADD753}"/>
                </a:ext>
              </a:extLst>
            </p:cNvPr>
            <p:cNvSpPr txBox="1"/>
            <p:nvPr/>
          </p:nvSpPr>
          <p:spPr>
            <a:xfrm>
              <a:off x="3652840" y="5160467"/>
              <a:ext cx="1452560" cy="523220"/>
            </a:xfrm>
            <a:prstGeom prst="rect">
              <a:avLst/>
            </a:prstGeom>
            <a:noFill/>
          </p:spPr>
          <p:txBody>
            <a:bodyPr wrap="square" rtlCol="0">
              <a:spAutoFit/>
            </a:bodyPr>
            <a:lstStyle/>
            <a:p>
              <a:pPr algn="ctr"/>
              <a:r>
                <a:rPr lang="en-US" sz="1400" dirty="0">
                  <a:latin typeface="Garamond" panose="02020404030301010803" pitchFamily="18" charset="0"/>
                </a:rPr>
                <a:t>Qualified/IRD Assets</a:t>
              </a:r>
            </a:p>
          </p:txBody>
        </p:sp>
      </p:grpSp>
      <p:sp>
        <p:nvSpPr>
          <p:cNvPr id="25" name="TextBox 24">
            <a:extLst>
              <a:ext uri="{FF2B5EF4-FFF2-40B4-BE49-F238E27FC236}">
                <a16:creationId xmlns:a16="http://schemas.microsoft.com/office/drawing/2014/main" id="{1B0CD301-57D0-4E2E-8E06-4C4AC13A671B}"/>
              </a:ext>
            </a:extLst>
          </p:cNvPr>
          <p:cNvSpPr txBox="1"/>
          <p:nvPr/>
        </p:nvSpPr>
        <p:spPr>
          <a:xfrm>
            <a:off x="2743200" y="4861729"/>
            <a:ext cx="1371600" cy="276999"/>
          </a:xfrm>
          <a:prstGeom prst="rect">
            <a:avLst/>
          </a:prstGeom>
          <a:noFill/>
        </p:spPr>
        <p:txBody>
          <a:bodyPr wrap="square" rtlCol="0">
            <a:spAutoFit/>
          </a:bodyPr>
          <a:lstStyle/>
          <a:p>
            <a:pPr algn="ctr"/>
            <a:r>
              <a:rPr lang="en-US" sz="1200" dirty="0">
                <a:solidFill>
                  <a:schemeClr val="tx1">
                    <a:lumMod val="75000"/>
                    <a:lumOff val="25000"/>
                  </a:schemeClr>
                </a:solidFill>
                <a:latin typeface="Garamond" panose="02020404030301010803" pitchFamily="18" charset="0"/>
              </a:rPr>
              <a:t>Step-up in basis</a:t>
            </a:r>
          </a:p>
        </p:txBody>
      </p:sp>
      <p:sp>
        <p:nvSpPr>
          <p:cNvPr id="29" name="TextBox 28">
            <a:extLst>
              <a:ext uri="{FF2B5EF4-FFF2-40B4-BE49-F238E27FC236}">
                <a16:creationId xmlns:a16="http://schemas.microsoft.com/office/drawing/2014/main" id="{0BB5A95F-9EB7-4681-9528-CB71C7AF832D}"/>
              </a:ext>
            </a:extLst>
          </p:cNvPr>
          <p:cNvSpPr txBox="1"/>
          <p:nvPr/>
        </p:nvSpPr>
        <p:spPr>
          <a:xfrm>
            <a:off x="5512454" y="5409112"/>
            <a:ext cx="13716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Retirement plans</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Annuities</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Life Insurance</a:t>
            </a:r>
          </a:p>
          <a:p>
            <a:pPr marL="171450" indent="-171450">
              <a:buFont typeface="Arial" panose="020B0604020202020204" pitchFamily="34" charset="0"/>
              <a:buChar char="•"/>
            </a:pPr>
            <a:r>
              <a:rPr lang="en-US" sz="1200" dirty="0">
                <a:solidFill>
                  <a:schemeClr val="tx1">
                    <a:lumMod val="75000"/>
                    <a:lumOff val="25000"/>
                  </a:schemeClr>
                </a:solidFill>
                <a:latin typeface="Garamond" panose="02020404030301010803" pitchFamily="18" charset="0"/>
              </a:rPr>
              <a:t>Cash</a:t>
            </a:r>
          </a:p>
        </p:txBody>
      </p:sp>
      <p:sp>
        <p:nvSpPr>
          <p:cNvPr id="30" name="TextBox 29">
            <a:extLst>
              <a:ext uri="{FF2B5EF4-FFF2-40B4-BE49-F238E27FC236}">
                <a16:creationId xmlns:a16="http://schemas.microsoft.com/office/drawing/2014/main" id="{984D9328-849F-4174-A541-5688C937F37F}"/>
              </a:ext>
            </a:extLst>
          </p:cNvPr>
          <p:cNvSpPr txBox="1"/>
          <p:nvPr/>
        </p:nvSpPr>
        <p:spPr>
          <a:xfrm>
            <a:off x="5496178" y="4948446"/>
            <a:ext cx="1371600" cy="276999"/>
          </a:xfrm>
          <a:prstGeom prst="rect">
            <a:avLst/>
          </a:prstGeom>
          <a:noFill/>
        </p:spPr>
        <p:txBody>
          <a:bodyPr wrap="square" rtlCol="0">
            <a:spAutoFit/>
          </a:bodyPr>
          <a:lstStyle/>
          <a:p>
            <a:pPr algn="ctr"/>
            <a:r>
              <a:rPr lang="en-US" sz="1200" dirty="0">
                <a:solidFill>
                  <a:schemeClr val="tx1">
                    <a:lumMod val="75000"/>
                    <a:lumOff val="25000"/>
                  </a:schemeClr>
                </a:solidFill>
                <a:latin typeface="Garamond" panose="02020404030301010803" pitchFamily="18" charset="0"/>
              </a:rPr>
              <a:t>IRD Assets</a:t>
            </a:r>
          </a:p>
        </p:txBody>
      </p:sp>
    </p:spTree>
    <p:extLst>
      <p:ext uri="{BB962C8B-B14F-4D97-AF65-F5344CB8AC3E}">
        <p14:creationId xmlns:p14="http://schemas.microsoft.com/office/powerpoint/2010/main" val="1827906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343400" y="6988870"/>
            <a:ext cx="1371600" cy="414338"/>
          </a:xfrm>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26</a:t>
            </a:fld>
            <a:r>
              <a:rPr lang="en-US" dirty="0">
                <a:solidFill>
                  <a:prstClr val="black">
                    <a:tint val="75000"/>
                  </a:prstClr>
                </a:solidFill>
              </a:rPr>
              <a:t>-</a:t>
            </a:r>
          </a:p>
        </p:txBody>
      </p:sp>
      <p:sp>
        <p:nvSpPr>
          <p:cNvPr id="4" name="Title 3"/>
          <p:cNvSpPr>
            <a:spLocks noGrp="1"/>
          </p:cNvSpPr>
          <p:nvPr>
            <p:ph type="title"/>
          </p:nvPr>
        </p:nvSpPr>
        <p:spPr>
          <a:xfrm>
            <a:off x="914400" y="546312"/>
            <a:ext cx="8686802" cy="413808"/>
          </a:xfrm>
        </p:spPr>
        <p:txBody>
          <a:bodyPr/>
          <a:lstStyle/>
          <a:p>
            <a:r>
              <a:rPr lang="en-US" dirty="0"/>
              <a:t>Summary: Planning in 2020 – Cash, Tax, Techniques</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14400" y="1221959"/>
            <a:ext cx="8458198" cy="5712241"/>
          </a:xfrm>
        </p:spPr>
        <p:txBody>
          <a:bodyPr/>
          <a:lstStyle/>
          <a:p>
            <a:pPr>
              <a:buBlip>
                <a:blip r:embed="rId2"/>
              </a:buBlip>
            </a:pPr>
            <a:r>
              <a:rPr lang="en-US" b="1" u="sng" dirty="0"/>
              <a:t>Charitable planning techniques to consider</a:t>
            </a:r>
          </a:p>
          <a:p>
            <a:pPr marL="899139" lvl="1" indent="-342900">
              <a:buFont typeface="+mj-lt"/>
              <a:buAutoNum type="arabicPeriod"/>
            </a:pPr>
            <a:r>
              <a:rPr lang="en-US" dirty="0"/>
              <a:t>Cash gifts to operating charities with 100% AGI deduction</a:t>
            </a:r>
          </a:p>
          <a:p>
            <a:pPr marL="899139" lvl="1" indent="-342900">
              <a:buFont typeface="+mj-lt"/>
              <a:buAutoNum type="arabicPeriod"/>
            </a:pPr>
            <a:r>
              <a:rPr lang="en-US" dirty="0"/>
              <a:t>Charitable Lead Trusts – never a better time to benefit family and charity</a:t>
            </a:r>
          </a:p>
          <a:p>
            <a:pPr marL="899139" lvl="1" indent="-342900">
              <a:buFont typeface="+mj-lt"/>
              <a:buAutoNum type="arabicPeriod"/>
            </a:pPr>
            <a:r>
              <a:rPr lang="en-US" dirty="0"/>
              <a:t>Name IRA-Charitable Remainder Trust as beneficiary of your IRA </a:t>
            </a:r>
          </a:p>
          <a:p>
            <a:pPr marL="899139" lvl="1" indent="-342900">
              <a:buFont typeface="+mj-lt"/>
              <a:buAutoNum type="arabicPeriod"/>
            </a:pPr>
            <a:r>
              <a:rPr lang="en-US" dirty="0"/>
              <a:t>Pair a 2020 Major Cash Gift or NOL carryback with a Roth Conversion</a:t>
            </a:r>
          </a:p>
          <a:p>
            <a:pPr marL="899139" lvl="1" indent="-342900">
              <a:buFont typeface="+mj-lt"/>
              <a:buAutoNum type="arabicPeriod"/>
            </a:pPr>
            <a:r>
              <a:rPr lang="en-US" dirty="0"/>
              <a:t>Use the Compound Gift – the gift that keeps giving for many years </a:t>
            </a:r>
          </a:p>
          <a:p>
            <a:pPr marL="899139" lvl="1" indent="-342900">
              <a:buFont typeface="+mj-lt"/>
              <a:buAutoNum type="arabicPeriod"/>
            </a:pPr>
            <a:r>
              <a:rPr lang="en-US" dirty="0"/>
              <a:t>Qualified Charitable Distributions – outright or endowed</a:t>
            </a:r>
          </a:p>
          <a:p>
            <a:pPr marL="899139" lvl="1" indent="-342900">
              <a:buFont typeface="+mj-lt"/>
              <a:buAutoNum type="arabicPeriod"/>
            </a:pPr>
            <a:r>
              <a:rPr lang="en-US" dirty="0"/>
              <a:t>Utilize life insurance to leverage and endow future gifts.  </a:t>
            </a:r>
          </a:p>
          <a:p>
            <a:pPr>
              <a:buBlip>
                <a:blip r:embed="rId2"/>
              </a:buBlip>
            </a:pPr>
            <a:endParaRPr lang="en-US" dirty="0"/>
          </a:p>
          <a:p>
            <a:pPr>
              <a:buBlip>
                <a:blip r:embed="rId2"/>
              </a:buBlip>
            </a:pPr>
            <a:r>
              <a:rPr lang="en-US" b="1" u="sng" dirty="0"/>
              <a:t>Wealth transfer techniques to consider </a:t>
            </a:r>
          </a:p>
          <a:p>
            <a:pPr marL="899139" lvl="1" indent="-342900">
              <a:buFont typeface="+mj-lt"/>
              <a:buAutoNum type="arabicPeriod"/>
            </a:pPr>
            <a:r>
              <a:rPr lang="en-US" dirty="0"/>
              <a:t>Grantor Trust </a:t>
            </a:r>
          </a:p>
          <a:p>
            <a:pPr marL="899139" lvl="1" indent="-342900">
              <a:buFont typeface="+mj-lt"/>
              <a:buAutoNum type="arabicPeriod"/>
            </a:pPr>
            <a:r>
              <a:rPr lang="en-US" dirty="0"/>
              <a:t>Intrafamily loan </a:t>
            </a:r>
          </a:p>
          <a:p>
            <a:pPr marL="899139" lvl="1" indent="-342900">
              <a:buFont typeface="+mj-lt"/>
              <a:buAutoNum type="arabicPeriod"/>
            </a:pPr>
            <a:r>
              <a:rPr lang="en-US" dirty="0"/>
              <a:t>Installment sale with a note </a:t>
            </a:r>
          </a:p>
          <a:p>
            <a:pPr marL="899139" lvl="1" indent="-342900">
              <a:buFont typeface="+mj-lt"/>
              <a:buAutoNum type="arabicPeriod"/>
            </a:pPr>
            <a:r>
              <a:rPr lang="en-US" dirty="0"/>
              <a:t>Dynasty Trust </a:t>
            </a:r>
          </a:p>
          <a:p>
            <a:pPr marL="899139" lvl="1" indent="-342900">
              <a:buFont typeface="+mj-lt"/>
              <a:buAutoNum type="arabicPeriod"/>
            </a:pPr>
            <a:r>
              <a:rPr lang="en-US" dirty="0"/>
              <a:t>Charitable Lead Trust</a:t>
            </a:r>
            <a:endParaRPr lang="en-US" b="1" u="sng" dirty="0"/>
          </a:p>
          <a:p>
            <a:pPr marL="899139" lvl="1" indent="-342900">
              <a:buFont typeface="+mj-lt"/>
              <a:buAutoNum type="arabicPeriod"/>
            </a:pPr>
            <a:r>
              <a:rPr lang="en-US" dirty="0"/>
              <a:t>Use life insurance to cover tax liability.  More for family = more available for charitable gifts</a:t>
            </a:r>
          </a:p>
          <a:p>
            <a:pPr marL="899139" lvl="1" indent="-342900">
              <a:buFont typeface="+mj-lt"/>
              <a:buAutoNum type="arabicPeriod"/>
            </a:pPr>
            <a:endParaRPr lang="en-US" b="1" u="sng" dirty="0"/>
          </a:p>
        </p:txBody>
      </p:sp>
    </p:spTree>
    <p:extLst>
      <p:ext uri="{BB962C8B-B14F-4D97-AF65-F5344CB8AC3E}">
        <p14:creationId xmlns:p14="http://schemas.microsoft.com/office/powerpoint/2010/main" val="299577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zahler\Desktop\q and 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7607" y="1324605"/>
            <a:ext cx="5123189" cy="51231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EAFD66-58AF-4AD9-A902-33B83EC0A326}"/>
              </a:ext>
            </a:extLst>
          </p:cNvPr>
          <p:cNvSpPr/>
          <p:nvPr/>
        </p:nvSpPr>
        <p:spPr>
          <a:xfrm>
            <a:off x="3707658" y="7221519"/>
            <a:ext cx="2391361" cy="31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5649"/>
            <a:endParaRPr lang="en-US" sz="1975">
              <a:solidFill>
                <a:prstClr val="white"/>
              </a:solidFill>
              <a:latin typeface="Calibri"/>
            </a:endParaRPr>
          </a:p>
        </p:txBody>
      </p:sp>
    </p:spTree>
    <p:extLst>
      <p:ext uri="{BB962C8B-B14F-4D97-AF65-F5344CB8AC3E}">
        <p14:creationId xmlns:p14="http://schemas.microsoft.com/office/powerpoint/2010/main" val="2966717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WealthPoint Disclosures</a:t>
            </a:r>
          </a:p>
        </p:txBody>
      </p:sp>
      <p:pic>
        <p:nvPicPr>
          <p:cNvPr id="11" name="Picture 10">
            <a:extLst>
              <a:ext uri="{FF2B5EF4-FFF2-40B4-BE49-F238E27FC236}">
                <a16:creationId xmlns:a16="http://schemas.microsoft.com/office/drawing/2014/main" id="{91BF994D-7DE8-48B4-A6EE-13D3C1FF4235}"/>
              </a:ext>
            </a:extLst>
          </p:cNvPr>
          <p:cNvPicPr>
            <a:picLocks noChangeAspect="1"/>
          </p:cNvPicPr>
          <p:nvPr/>
        </p:nvPicPr>
        <p:blipFill rotWithShape="1">
          <a:blip r:embed="rId2"/>
          <a:srcRect r="2344"/>
          <a:stretch/>
        </p:blipFill>
        <p:spPr>
          <a:xfrm>
            <a:off x="378912" y="1066800"/>
            <a:ext cx="9525000" cy="5862837"/>
          </a:xfrm>
          <a:prstGeom prst="rect">
            <a:avLst/>
          </a:prstGeom>
        </p:spPr>
      </p:pic>
      <p:sp>
        <p:nvSpPr>
          <p:cNvPr id="5" name="Slide Number Placeholder 19">
            <a:extLst>
              <a:ext uri="{FF2B5EF4-FFF2-40B4-BE49-F238E27FC236}">
                <a16:creationId xmlns:a16="http://schemas.microsoft.com/office/drawing/2014/main" id="{C83A940C-C65A-4BAA-B123-C3AFC8D929EB}"/>
              </a:ext>
            </a:extLst>
          </p:cNvPr>
          <p:cNvSpPr>
            <a:spLocks noGrp="1"/>
          </p:cNvSpPr>
          <p:nvPr>
            <p:ph type="sldNum" sz="quarter" idx="4"/>
          </p:nvPr>
        </p:nvSpPr>
        <p:spPr>
          <a:xfrm>
            <a:off x="4343400" y="7053262"/>
            <a:ext cx="1371600" cy="414338"/>
          </a:xfrm>
          <a:prstGeom prst="rect">
            <a:avLst/>
          </a:prstGeom>
        </p:spPr>
        <p:txBody>
          <a:bodyPr vert="horz" lIns="91440" tIns="45720" rIns="91440" bIns="45720" rtlCol="0" anchor="ctr"/>
          <a:lstStyle>
            <a:lvl1pPr algn="ctr">
              <a:defRPr sz="1359">
                <a:solidFill>
                  <a:schemeClr val="tx1">
                    <a:tint val="75000"/>
                  </a:schemeClr>
                </a:solidFill>
                <a:latin typeface="Garamond" pitchFamily="18" charset="0"/>
              </a:defRPr>
            </a:lvl1pPr>
          </a:lstStyle>
          <a:p>
            <a:r>
              <a:rPr lang="en-US" dirty="0"/>
              <a:t>-</a:t>
            </a:r>
            <a:fld id="{3BED7DC9-38E3-4E67-9DBC-BE31F4C51ABD}" type="slidenum">
              <a:rPr lang="en-US" smtClean="0"/>
              <a:pPr/>
              <a:t>28</a:t>
            </a:fld>
            <a:r>
              <a:rPr lang="en-US" dirty="0"/>
              <a:t>-</a:t>
            </a:r>
          </a:p>
        </p:txBody>
      </p:sp>
    </p:spTree>
    <p:extLst>
      <p:ext uri="{BB962C8B-B14F-4D97-AF65-F5344CB8AC3E}">
        <p14:creationId xmlns:p14="http://schemas.microsoft.com/office/powerpoint/2010/main" val="370211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2</a:t>
            </a:fld>
            <a:r>
              <a:rPr lang="en-US" dirty="0">
                <a:solidFill>
                  <a:prstClr val="black">
                    <a:tint val="75000"/>
                  </a:prstClr>
                </a:solidFill>
              </a:rPr>
              <a:t>-</a:t>
            </a:r>
          </a:p>
        </p:txBody>
      </p:sp>
      <p:sp>
        <p:nvSpPr>
          <p:cNvPr id="4" name="Title 3"/>
          <p:cNvSpPr>
            <a:spLocks noGrp="1"/>
          </p:cNvSpPr>
          <p:nvPr>
            <p:ph type="title"/>
          </p:nvPr>
        </p:nvSpPr>
        <p:spPr/>
        <p:txBody>
          <a:bodyPr/>
          <a:lstStyle/>
          <a:p>
            <a:r>
              <a:rPr lang="en-US" dirty="0"/>
              <a:t>Withers Overview</a:t>
            </a:r>
          </a:p>
        </p:txBody>
      </p:sp>
      <p:sp>
        <p:nvSpPr>
          <p:cNvPr id="5" name="Content Placeholder 2"/>
          <p:cNvSpPr>
            <a:spLocks noGrp="1"/>
          </p:cNvSpPr>
          <p:nvPr>
            <p:ph idx="1"/>
          </p:nvPr>
        </p:nvSpPr>
        <p:spPr>
          <a:xfrm>
            <a:off x="457200" y="1066800"/>
            <a:ext cx="9144002" cy="2133600"/>
          </a:xfrm>
        </p:spPr>
        <p:txBody>
          <a:bodyPr/>
          <a:lstStyle/>
          <a:p>
            <a:pPr>
              <a:spcBef>
                <a:spcPts val="0"/>
              </a:spcBef>
            </a:pPr>
            <a:endParaRPr lang="en-US" dirty="0"/>
          </a:p>
          <a:p>
            <a:pPr marL="32139" indent="0">
              <a:spcBef>
                <a:spcPts val="0"/>
              </a:spcBef>
              <a:buNone/>
            </a:pPr>
            <a:r>
              <a:rPr lang="en-US" sz="1400" dirty="0"/>
              <a:t>Withers combines traditional private client legal advice with sophisticated business and investment planning in one integrated legal practice to service global high-net-worth clients and their businesses.  </a:t>
            </a:r>
          </a:p>
          <a:p>
            <a:pPr marL="32139" indent="0">
              <a:spcBef>
                <a:spcPts val="0"/>
              </a:spcBef>
              <a:buNone/>
            </a:pPr>
            <a:endParaRPr lang="en-US" dirty="0"/>
          </a:p>
          <a:p>
            <a:pPr marL="348975" lvl="2" indent="-348975" algn="just">
              <a:buClr>
                <a:srgbClr val="6D9AB8"/>
              </a:buClr>
              <a:buFont typeface="Wingdings" panose="05000000000000000000" pitchFamily="2" charset="2"/>
              <a:buChar char="§"/>
              <a:tabLst>
                <a:tab pos="0" algn="l"/>
              </a:tabLst>
              <a:defRPr/>
            </a:pPr>
            <a:r>
              <a:rPr lang="en-US" altLang="en-US" sz="1400" dirty="0"/>
              <a:t>Withers is the largest international law firm focused on the individual needs of successful people, their families and their businesses</a:t>
            </a:r>
          </a:p>
          <a:p>
            <a:pPr marL="348975" lvl="2" indent="-348975" algn="just">
              <a:buClr>
                <a:srgbClr val="6D9AB8"/>
              </a:buClr>
              <a:buFont typeface="Wingdings" panose="05000000000000000000" pitchFamily="2" charset="2"/>
              <a:buChar char="§"/>
              <a:tabLst>
                <a:tab pos="0" algn="l"/>
              </a:tabLst>
              <a:defRPr/>
            </a:pPr>
            <a:r>
              <a:rPr lang="en-US" altLang="en-US" sz="1400" dirty="0"/>
              <a:t>We are a full service firm championing our clients’ interests locally and globally from our 17 offices in the US, Europe and Asia-Pacific</a:t>
            </a:r>
          </a:p>
          <a:p>
            <a:pPr marL="348975" lvl="2" indent="-348975" algn="just">
              <a:buClr>
                <a:srgbClr val="6D9AB8"/>
              </a:buClr>
              <a:buFont typeface="Wingdings" panose="05000000000000000000" pitchFamily="2" charset="2"/>
              <a:buChar char="§"/>
              <a:tabLst>
                <a:tab pos="0" algn="l"/>
              </a:tabLst>
              <a:defRPr/>
            </a:pPr>
            <a:r>
              <a:rPr lang="en-US" altLang="en-US" sz="1400" dirty="0"/>
              <a:t>Our presence in California includes offices in Los Angeles, San Francisco, Rancho Santa Fe, and San Diego</a:t>
            </a:r>
          </a:p>
          <a:p>
            <a:pPr marL="348975" lvl="2" indent="-348975" algn="just">
              <a:buClr>
                <a:srgbClr val="6D9AB8"/>
              </a:buClr>
              <a:buFont typeface="Wingdings" panose="05000000000000000000" pitchFamily="2" charset="2"/>
              <a:buChar char="§"/>
              <a:tabLst>
                <a:tab pos="0" algn="l"/>
              </a:tabLst>
              <a:defRPr/>
            </a:pPr>
            <a:r>
              <a:rPr lang="en-US" altLang="en-US" sz="1400" dirty="0"/>
              <a:t>Our California offices cover a wide range of practices including investment tax and trust planning, estate planning, philanthropy and charitable giving, family offices, art and cultural assets, corporate, business tax, real estate, intellectual property, litigation, and dispute resolution</a:t>
            </a:r>
          </a:p>
          <a:p>
            <a:pPr marL="348975" lvl="2" indent="-348975" algn="just">
              <a:buClr>
                <a:srgbClr val="6D9AB8"/>
              </a:buClr>
              <a:buFont typeface="Wingdings" panose="05000000000000000000" pitchFamily="2" charset="2"/>
              <a:buChar char="§"/>
              <a:tabLst>
                <a:tab pos="0" algn="l"/>
              </a:tabLst>
              <a:defRPr/>
            </a:pPr>
            <a:r>
              <a:rPr lang="en-US" altLang="en-US" sz="1400" dirty="0"/>
              <a:t>We combine local knowledge and international skill to address the global dimensions of our clients’ requests</a:t>
            </a:r>
          </a:p>
          <a:p>
            <a:pPr marL="348975" lvl="2" indent="-348975" algn="just">
              <a:buClr>
                <a:srgbClr val="6D9AB8"/>
              </a:buClr>
              <a:buFont typeface="Wingdings" panose="05000000000000000000" pitchFamily="2" charset="2"/>
              <a:buChar char="§"/>
              <a:tabLst>
                <a:tab pos="0" algn="l"/>
              </a:tabLst>
              <a:defRPr/>
            </a:pPr>
            <a:r>
              <a:rPr lang="en-US" altLang="en-US" sz="1400" dirty="0"/>
              <a:t>We work closely with high net worth individuals including industry leaders, senior executives, trustees and fiduciaries, as well and families around the world.  We also represent governments, financial institutions, public companies, international brands, and charitable organizations</a:t>
            </a:r>
            <a:endParaRPr lang="en-US" sz="1400" dirty="0"/>
          </a:p>
          <a:p>
            <a:pPr marL="32139" indent="0">
              <a:spcBef>
                <a:spcPts val="0"/>
              </a:spcBef>
              <a:buNone/>
            </a:pPr>
            <a:endParaRPr lang="en-US" dirty="0"/>
          </a:p>
          <a:p>
            <a:pPr marL="32139" indent="0">
              <a:spcBef>
                <a:spcPts val="0"/>
              </a:spcBef>
              <a:buNone/>
            </a:pPr>
            <a:endParaRPr lang="en-US" dirty="0"/>
          </a:p>
          <a:p>
            <a:pPr marL="32139" indent="0">
              <a:spcBef>
                <a:spcPts val="0"/>
              </a:spcBef>
              <a:buNone/>
            </a:pPr>
            <a:r>
              <a:rPr lang="en-US" dirty="0"/>
              <a:t> </a:t>
            </a:r>
          </a:p>
          <a:p>
            <a:pPr marL="32139" indent="0">
              <a:spcBef>
                <a:spcPts val="0"/>
              </a:spcBef>
              <a:buNone/>
            </a:pPr>
            <a:endParaRPr lang="en-US" dirty="0"/>
          </a:p>
          <a:p>
            <a:pPr marL="32139" indent="0">
              <a:spcBef>
                <a:spcPts val="0"/>
              </a:spcBef>
              <a:buNone/>
            </a:pPr>
            <a:endParaRPr lang="en-US" dirty="0"/>
          </a:p>
          <a:p>
            <a:pPr marL="32139" indent="0">
              <a:spcBef>
                <a:spcPts val="0"/>
              </a:spcBef>
              <a:buNone/>
            </a:pPr>
            <a:endParaRPr lang="en-US" dirty="0"/>
          </a:p>
          <a:p>
            <a:pPr marL="32139" indent="0">
              <a:spcBef>
                <a:spcPts val="0"/>
              </a:spcBef>
              <a:buNone/>
            </a:pPr>
            <a:endParaRPr lang="en-US" dirty="0"/>
          </a:p>
          <a:p>
            <a:pPr marL="32139" indent="0">
              <a:spcBef>
                <a:spcPts val="0"/>
              </a:spcBef>
              <a:buNone/>
            </a:pPr>
            <a:endParaRPr lang="en-US" dirty="0"/>
          </a:p>
          <a:p>
            <a:pPr>
              <a:spcBef>
                <a:spcPts val="0"/>
              </a:spcBef>
            </a:pPr>
            <a:endParaRPr lang="en-US" dirty="0"/>
          </a:p>
          <a:p>
            <a:pPr>
              <a:spcBef>
                <a:spcPts val="0"/>
              </a:spcBef>
            </a:pPr>
            <a:endParaRPr lang="en-US" dirty="0"/>
          </a:p>
          <a:p>
            <a:pPr lvl="3">
              <a:spcBef>
                <a:spcPts val="0"/>
              </a:spcBef>
            </a:pPr>
            <a:endParaRPr lang="en-US" dirty="0"/>
          </a:p>
          <a:p>
            <a:pPr marL="1483304" lvl="3" indent="0">
              <a:spcBef>
                <a:spcPts val="0"/>
              </a:spcBef>
              <a:buNone/>
            </a:pPr>
            <a:r>
              <a:rPr lang="en-US" dirty="0"/>
              <a:t> </a:t>
            </a:r>
          </a:p>
          <a:p>
            <a:pPr lvl="2">
              <a:spcBef>
                <a:spcPts val="0"/>
              </a:spcBef>
            </a:pPr>
            <a:endParaRPr lang="en-US" dirty="0"/>
          </a:p>
        </p:txBody>
      </p:sp>
      <p:grpSp>
        <p:nvGrpSpPr>
          <p:cNvPr id="23" name="Group 22"/>
          <p:cNvGrpSpPr/>
          <p:nvPr/>
        </p:nvGrpSpPr>
        <p:grpSpPr>
          <a:xfrm>
            <a:off x="2286000" y="5486400"/>
            <a:ext cx="5499627" cy="1216115"/>
            <a:chOff x="503860" y="4248101"/>
            <a:chExt cx="8408455" cy="1814955"/>
          </a:xfrm>
        </p:grpSpPr>
        <p:grpSp>
          <p:nvGrpSpPr>
            <p:cNvPr id="24" name="Group 23"/>
            <p:cNvGrpSpPr/>
            <p:nvPr/>
          </p:nvGrpSpPr>
          <p:grpSpPr>
            <a:xfrm>
              <a:off x="503860" y="4248101"/>
              <a:ext cx="1561097" cy="1814954"/>
              <a:chOff x="503860" y="4248101"/>
              <a:chExt cx="1561097" cy="1814954"/>
            </a:xfrm>
          </p:grpSpPr>
          <p:sp>
            <p:nvSpPr>
              <p:cNvPr id="37" name="TextBox 36"/>
              <p:cNvSpPr txBox="1"/>
              <p:nvPr/>
            </p:nvSpPr>
            <p:spPr>
              <a:xfrm>
                <a:off x="503860" y="5649656"/>
                <a:ext cx="1561097" cy="413399"/>
              </a:xfrm>
              <a:prstGeom prst="rect">
                <a:avLst/>
              </a:prstGeom>
              <a:noFill/>
            </p:spPr>
            <p:txBody>
              <a:bodyPr wrap="square" rtlCol="0">
                <a:spAutoFit/>
              </a:bodyPr>
              <a:lstStyle/>
              <a:p>
                <a:r>
                  <a:rPr lang="en-GB" sz="1200" dirty="0">
                    <a:solidFill>
                      <a:srgbClr val="000000"/>
                    </a:solidFill>
                  </a:rPr>
                  <a:t>Firm founded</a:t>
                </a:r>
              </a:p>
            </p:txBody>
          </p:sp>
          <p:sp>
            <p:nvSpPr>
              <p:cNvPr id="38" name="Oval 37"/>
              <p:cNvSpPr/>
              <p:nvPr/>
            </p:nvSpPr>
            <p:spPr>
              <a:xfrm>
                <a:off x="503860" y="4248101"/>
                <a:ext cx="1396756" cy="1367976"/>
              </a:xfrm>
              <a:prstGeom prst="ellipse">
                <a:avLst/>
              </a:prstGeom>
              <a:noFill/>
              <a:ln w="38100">
                <a:solidFill>
                  <a:srgbClr val="254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rPr>
                  <a:t>1896</a:t>
                </a:r>
              </a:p>
            </p:txBody>
          </p:sp>
        </p:grpSp>
        <p:grpSp>
          <p:nvGrpSpPr>
            <p:cNvPr id="25" name="Group 24"/>
            <p:cNvGrpSpPr/>
            <p:nvPr/>
          </p:nvGrpSpPr>
          <p:grpSpPr>
            <a:xfrm>
              <a:off x="2292700" y="4248101"/>
              <a:ext cx="1396756" cy="1805529"/>
              <a:chOff x="2427311" y="4248101"/>
              <a:chExt cx="1396756" cy="1805529"/>
            </a:xfrm>
          </p:grpSpPr>
          <p:sp>
            <p:nvSpPr>
              <p:cNvPr id="35" name="TextBox 34"/>
              <p:cNvSpPr txBox="1"/>
              <p:nvPr/>
            </p:nvSpPr>
            <p:spPr>
              <a:xfrm>
                <a:off x="2709558" y="5640231"/>
                <a:ext cx="1008112" cy="413399"/>
              </a:xfrm>
              <a:prstGeom prst="rect">
                <a:avLst/>
              </a:prstGeom>
              <a:noFill/>
            </p:spPr>
            <p:txBody>
              <a:bodyPr wrap="square" rtlCol="0">
                <a:spAutoFit/>
              </a:bodyPr>
              <a:lstStyle/>
              <a:p>
                <a:r>
                  <a:rPr lang="en-GB" sz="1200" dirty="0">
                    <a:solidFill>
                      <a:srgbClr val="000000"/>
                    </a:solidFill>
                  </a:rPr>
                  <a:t>People</a:t>
                </a:r>
              </a:p>
            </p:txBody>
          </p:sp>
          <p:sp>
            <p:nvSpPr>
              <p:cNvPr id="36" name="Oval 35"/>
              <p:cNvSpPr/>
              <p:nvPr/>
            </p:nvSpPr>
            <p:spPr>
              <a:xfrm>
                <a:off x="2427311" y="4248101"/>
                <a:ext cx="1396756" cy="1367976"/>
              </a:xfrm>
              <a:prstGeom prst="ellipse">
                <a:avLst/>
              </a:prstGeom>
              <a:noFill/>
              <a:ln w="38100">
                <a:solidFill>
                  <a:srgbClr val="254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SG" sz="1200" dirty="0">
                    <a:solidFill>
                      <a:srgbClr val="000000"/>
                    </a:solidFill>
                  </a:rPr>
                  <a:t>1100</a:t>
                </a:r>
              </a:p>
            </p:txBody>
          </p:sp>
        </p:grpSp>
        <p:grpSp>
          <p:nvGrpSpPr>
            <p:cNvPr id="26" name="Group 25"/>
            <p:cNvGrpSpPr/>
            <p:nvPr/>
          </p:nvGrpSpPr>
          <p:grpSpPr>
            <a:xfrm>
              <a:off x="4033653" y="4249351"/>
              <a:ext cx="1396756" cy="1813705"/>
              <a:chOff x="4302637" y="4249351"/>
              <a:chExt cx="1396756" cy="1813705"/>
            </a:xfrm>
          </p:grpSpPr>
          <p:sp>
            <p:nvSpPr>
              <p:cNvPr id="33" name="TextBox 32"/>
              <p:cNvSpPr txBox="1"/>
              <p:nvPr/>
            </p:nvSpPr>
            <p:spPr>
              <a:xfrm>
                <a:off x="4491262" y="5649657"/>
                <a:ext cx="1080119" cy="413399"/>
              </a:xfrm>
              <a:prstGeom prst="rect">
                <a:avLst/>
              </a:prstGeom>
              <a:noFill/>
            </p:spPr>
            <p:txBody>
              <a:bodyPr wrap="square" rtlCol="0">
                <a:spAutoFit/>
              </a:bodyPr>
              <a:lstStyle/>
              <a:p>
                <a:r>
                  <a:rPr lang="en-GB" sz="1200" dirty="0">
                    <a:solidFill>
                      <a:srgbClr val="000000"/>
                    </a:solidFill>
                  </a:rPr>
                  <a:t>Partners</a:t>
                </a:r>
              </a:p>
            </p:txBody>
          </p:sp>
          <p:sp>
            <p:nvSpPr>
              <p:cNvPr id="34" name="Oval 33"/>
              <p:cNvSpPr/>
              <p:nvPr/>
            </p:nvSpPr>
            <p:spPr>
              <a:xfrm>
                <a:off x="4302637" y="4249351"/>
                <a:ext cx="1396756" cy="1367976"/>
              </a:xfrm>
              <a:prstGeom prst="ellipse">
                <a:avLst/>
              </a:prstGeom>
              <a:noFill/>
              <a:ln w="38100">
                <a:solidFill>
                  <a:srgbClr val="254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SG" sz="1200">
                    <a:solidFill>
                      <a:srgbClr val="000000"/>
                    </a:solidFill>
                  </a:rPr>
                  <a:t>160+</a:t>
                </a:r>
                <a:endParaRPr lang="en-GB" altLang="zh-SG" sz="1200" dirty="0">
                  <a:solidFill>
                    <a:srgbClr val="000000"/>
                  </a:solidFill>
                </a:endParaRPr>
              </a:p>
            </p:txBody>
          </p:sp>
        </p:grpSp>
        <p:grpSp>
          <p:nvGrpSpPr>
            <p:cNvPr id="27" name="Group 26"/>
            <p:cNvGrpSpPr/>
            <p:nvPr/>
          </p:nvGrpSpPr>
          <p:grpSpPr>
            <a:xfrm>
              <a:off x="5774606" y="4248101"/>
              <a:ext cx="1456868" cy="1805529"/>
              <a:chOff x="6201493" y="4248101"/>
              <a:chExt cx="1456868" cy="1805529"/>
            </a:xfrm>
          </p:grpSpPr>
          <p:sp>
            <p:nvSpPr>
              <p:cNvPr id="31" name="TextBox 30"/>
              <p:cNvSpPr txBox="1"/>
              <p:nvPr/>
            </p:nvSpPr>
            <p:spPr>
              <a:xfrm>
                <a:off x="6297272" y="5640231"/>
                <a:ext cx="1361089" cy="413399"/>
              </a:xfrm>
              <a:prstGeom prst="rect">
                <a:avLst/>
              </a:prstGeom>
              <a:noFill/>
            </p:spPr>
            <p:txBody>
              <a:bodyPr wrap="square" rtlCol="0">
                <a:spAutoFit/>
              </a:bodyPr>
              <a:lstStyle/>
              <a:p>
                <a:r>
                  <a:rPr lang="en-GB" sz="1200" dirty="0">
                    <a:solidFill>
                      <a:srgbClr val="000000"/>
                    </a:solidFill>
                  </a:rPr>
                  <a:t>Languages</a:t>
                </a:r>
              </a:p>
            </p:txBody>
          </p:sp>
          <p:sp>
            <p:nvSpPr>
              <p:cNvPr id="32" name="Oval 31"/>
              <p:cNvSpPr/>
              <p:nvPr/>
            </p:nvSpPr>
            <p:spPr>
              <a:xfrm>
                <a:off x="6201493" y="4248101"/>
                <a:ext cx="1396756" cy="1367976"/>
              </a:xfrm>
              <a:prstGeom prst="ellipse">
                <a:avLst/>
              </a:prstGeom>
              <a:noFill/>
              <a:ln w="38100">
                <a:solidFill>
                  <a:srgbClr val="254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rgbClr val="000000"/>
                    </a:solidFill>
                  </a:rPr>
                  <a:t>50+</a:t>
                </a:r>
                <a:endParaRPr lang="en-GB" sz="1200" dirty="0">
                  <a:solidFill>
                    <a:srgbClr val="000000"/>
                  </a:solidFill>
                </a:endParaRPr>
              </a:p>
            </p:txBody>
          </p:sp>
        </p:grpSp>
        <p:grpSp>
          <p:nvGrpSpPr>
            <p:cNvPr id="28" name="Group 27"/>
            <p:cNvGrpSpPr/>
            <p:nvPr/>
          </p:nvGrpSpPr>
          <p:grpSpPr>
            <a:xfrm>
              <a:off x="7515559" y="4248101"/>
              <a:ext cx="1396756" cy="1814955"/>
              <a:chOff x="7779673" y="4248101"/>
              <a:chExt cx="1396756" cy="1814955"/>
            </a:xfrm>
          </p:grpSpPr>
          <p:sp>
            <p:nvSpPr>
              <p:cNvPr id="29" name="TextBox 28"/>
              <p:cNvSpPr txBox="1"/>
              <p:nvPr/>
            </p:nvSpPr>
            <p:spPr>
              <a:xfrm>
                <a:off x="7797506" y="5649657"/>
                <a:ext cx="1361089" cy="413399"/>
              </a:xfrm>
              <a:prstGeom prst="rect">
                <a:avLst/>
              </a:prstGeom>
              <a:noFill/>
            </p:spPr>
            <p:txBody>
              <a:bodyPr wrap="square" rtlCol="0">
                <a:spAutoFit/>
              </a:bodyPr>
              <a:lstStyle/>
              <a:p>
                <a:pPr algn="ctr"/>
                <a:r>
                  <a:rPr lang="en-GB" sz="1200" dirty="0">
                    <a:solidFill>
                      <a:srgbClr val="000000"/>
                    </a:solidFill>
                  </a:rPr>
                  <a:t>Offices</a:t>
                </a:r>
              </a:p>
            </p:txBody>
          </p:sp>
          <p:sp>
            <p:nvSpPr>
              <p:cNvPr id="30" name="Oval 29"/>
              <p:cNvSpPr/>
              <p:nvPr/>
            </p:nvSpPr>
            <p:spPr>
              <a:xfrm>
                <a:off x="7779673" y="4248101"/>
                <a:ext cx="1396756" cy="1367976"/>
              </a:xfrm>
              <a:prstGeom prst="ellipse">
                <a:avLst/>
              </a:prstGeom>
              <a:noFill/>
              <a:ln w="38100">
                <a:solidFill>
                  <a:srgbClr val="254B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rPr>
                  <a:t>17</a:t>
                </a:r>
              </a:p>
            </p:txBody>
          </p:sp>
        </p:grpSp>
      </p:grpSp>
      <p:sp>
        <p:nvSpPr>
          <p:cNvPr id="3" name="Rectangle 2"/>
          <p:cNvSpPr/>
          <p:nvPr/>
        </p:nvSpPr>
        <p:spPr>
          <a:xfrm>
            <a:off x="8915400" y="6403015"/>
            <a:ext cx="762000" cy="835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671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4DEA21-C2B6-407D-B14D-295A5997A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95" y="3544967"/>
            <a:ext cx="3556011" cy="682467"/>
          </a:xfrm>
          <a:prstGeom prst="rect">
            <a:avLst/>
          </a:prstGeom>
        </p:spPr>
      </p:pic>
    </p:spTree>
    <p:extLst>
      <p:ext uri="{BB962C8B-B14F-4D97-AF65-F5344CB8AC3E}">
        <p14:creationId xmlns:p14="http://schemas.microsoft.com/office/powerpoint/2010/main" val="142770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3</a:t>
            </a:fld>
            <a:r>
              <a:rPr lang="en-US" dirty="0">
                <a:solidFill>
                  <a:prstClr val="black">
                    <a:tint val="75000"/>
                  </a:prstClr>
                </a:solidFill>
              </a:rPr>
              <a:t>-</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p:txBody>
          <a:bodyPr/>
          <a:lstStyle/>
          <a:p>
            <a:pPr>
              <a:buClr>
                <a:srgbClr val="0B4E78"/>
              </a:buClr>
              <a:buBlip>
                <a:blip r:embed="rId2"/>
              </a:buBlip>
            </a:pPr>
            <a:r>
              <a:rPr lang="en-US" sz="1600" dirty="0"/>
              <a:t>Combining the gifting, estate planning and charitable giving landscapes</a:t>
            </a:r>
          </a:p>
          <a:p>
            <a:pPr>
              <a:buClr>
                <a:srgbClr val="0B4E78"/>
              </a:buClr>
              <a:buBlip>
                <a:blip r:embed="rId2"/>
              </a:buBlip>
            </a:pPr>
            <a:endParaRPr lang="en-US" sz="1600" dirty="0"/>
          </a:p>
          <a:p>
            <a:pPr>
              <a:buClr>
                <a:srgbClr val="0B4E78"/>
              </a:buClr>
              <a:buBlip>
                <a:blip r:embed="rId2"/>
              </a:buBlip>
            </a:pPr>
            <a:r>
              <a:rPr lang="en-US" sz="1600" dirty="0"/>
              <a:t>Recent legislation enhances the impact of combining estate and charitable strategies</a:t>
            </a:r>
          </a:p>
          <a:p>
            <a:pPr>
              <a:buClr>
                <a:srgbClr val="0B4E78"/>
              </a:buClr>
              <a:buBlip>
                <a:blip r:embed="rId2"/>
              </a:buBlip>
            </a:pPr>
            <a:endParaRPr lang="en-US" sz="1600" dirty="0"/>
          </a:p>
          <a:p>
            <a:pPr>
              <a:buClr>
                <a:srgbClr val="0B4E78"/>
              </a:buClr>
              <a:buBlip>
                <a:blip r:embed="rId2"/>
              </a:buBlip>
            </a:pPr>
            <a:r>
              <a:rPr lang="en-US" sz="1600" dirty="0"/>
              <a:t>Identify why 2020 is the ideal year for philanthropy while also completing legacy family plans </a:t>
            </a:r>
          </a:p>
        </p:txBody>
      </p:sp>
      <p:sp>
        <p:nvSpPr>
          <p:cNvPr id="4" name="Title 3"/>
          <p:cNvSpPr>
            <a:spLocks noGrp="1"/>
          </p:cNvSpPr>
          <p:nvPr>
            <p:ph type="title"/>
          </p:nvPr>
        </p:nvSpPr>
        <p:spPr/>
        <p:txBody>
          <a:bodyPr/>
          <a:lstStyle/>
          <a:p>
            <a:r>
              <a:rPr lang="en-US" dirty="0"/>
              <a:t>Charitable Planning in 2020 - Overview</a:t>
            </a:r>
          </a:p>
        </p:txBody>
      </p:sp>
    </p:spTree>
    <p:extLst>
      <p:ext uri="{BB962C8B-B14F-4D97-AF65-F5344CB8AC3E}">
        <p14:creationId xmlns:p14="http://schemas.microsoft.com/office/powerpoint/2010/main" val="2973425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1005649"/>
            <a:r>
              <a:rPr lang="en-US" dirty="0">
                <a:solidFill>
                  <a:prstClr val="black">
                    <a:tint val="75000"/>
                  </a:prstClr>
                </a:solidFill>
              </a:rPr>
              <a:t>-</a:t>
            </a:r>
            <a:fld id="{3BED7DC9-38E3-4E67-9DBC-BE31F4C51ABD}" type="slidenum">
              <a:rPr lang="en-US">
                <a:solidFill>
                  <a:prstClr val="black">
                    <a:tint val="75000"/>
                  </a:prstClr>
                </a:solidFill>
              </a:rPr>
              <a:pPr defTabSz="1005649"/>
              <a:t>4</a:t>
            </a:fld>
            <a:r>
              <a:rPr lang="en-US" dirty="0">
                <a:solidFill>
                  <a:prstClr val="black">
                    <a:tint val="75000"/>
                  </a:prstClr>
                </a:solidFill>
              </a:rPr>
              <a:t>-</a:t>
            </a: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990600" y="1580810"/>
            <a:ext cx="8077200" cy="4846320"/>
          </a:xfrm>
          <a:solidFill>
            <a:schemeClr val="bg1"/>
          </a:solidFill>
        </p:spPr>
        <p:txBody>
          <a:bodyPr/>
          <a:lstStyle/>
          <a:p>
            <a:pPr>
              <a:buClr>
                <a:srgbClr val="0B4E78"/>
              </a:buClr>
              <a:buBlip>
                <a:blip r:embed="rId2"/>
              </a:buBlip>
            </a:pPr>
            <a:r>
              <a:rPr lang="en-US" sz="1600" dirty="0"/>
              <a:t>2020 is an opportune time for high net worth individuals to transfer their wealth</a:t>
            </a:r>
          </a:p>
          <a:p>
            <a:pPr lvl="1">
              <a:buClr>
                <a:srgbClr val="0B4E78"/>
              </a:buClr>
            </a:pPr>
            <a:r>
              <a:rPr lang="en-US" sz="1600" dirty="0"/>
              <a:t>Business values depressed due to global economic environment</a:t>
            </a:r>
          </a:p>
          <a:p>
            <a:pPr lvl="1">
              <a:buClr>
                <a:srgbClr val="0B4E78"/>
              </a:buClr>
            </a:pPr>
            <a:r>
              <a:rPr lang="en-US" sz="1600" dirty="0"/>
              <a:t>Increased volatility results in larger discounts on assets, business valuations, minority interests </a:t>
            </a:r>
          </a:p>
          <a:p>
            <a:pPr lvl="1">
              <a:buClr>
                <a:srgbClr val="0B4E78"/>
              </a:buClr>
            </a:pPr>
            <a:r>
              <a:rPr lang="en-US" sz="1600" dirty="0"/>
              <a:t>Applicable federal rates (AFRs) and §7520 rate are at all-time lows</a:t>
            </a:r>
          </a:p>
          <a:p>
            <a:pPr lvl="1">
              <a:buClr>
                <a:srgbClr val="0B4E78"/>
              </a:buClr>
            </a:pPr>
            <a:r>
              <a:rPr lang="en-US" sz="1600" dirty="0"/>
              <a:t>Significant gift-tax exclusion remains for many taxpayers</a:t>
            </a:r>
          </a:p>
          <a:p>
            <a:pPr lvl="1">
              <a:buClr>
                <a:srgbClr val="0B4E78"/>
              </a:buClr>
            </a:pPr>
            <a:r>
              <a:rPr lang="en-US" sz="1600" dirty="0"/>
              <a:t>Taxes of all types are anticipated to increase in near future </a:t>
            </a:r>
          </a:p>
          <a:p>
            <a:pPr marL="61805" indent="0">
              <a:buClr>
                <a:srgbClr val="0B4E78"/>
              </a:buClr>
              <a:buNone/>
            </a:pPr>
            <a:endParaRPr lang="en-US" sz="1600" b="1" dirty="0"/>
          </a:p>
          <a:p>
            <a:pPr marL="61805" indent="0">
              <a:buClr>
                <a:srgbClr val="0B4E78"/>
              </a:buClr>
              <a:buNone/>
            </a:pPr>
            <a:r>
              <a:rPr lang="en-US" sz="1600" b="1" dirty="0"/>
              <a:t>Results in significant estate planning opportunities for gifts, intra-family loans, GRATs, installment sales, charitable lead trusts, etc.</a:t>
            </a:r>
          </a:p>
          <a:p>
            <a:pPr marL="61805" indent="0">
              <a:buClr>
                <a:srgbClr val="0B4E78"/>
              </a:buClr>
              <a:buNone/>
            </a:pPr>
            <a:endParaRPr lang="en-US" sz="1600" b="1" dirty="0"/>
          </a:p>
          <a:p>
            <a:pPr marL="61805" indent="0">
              <a:buClr>
                <a:srgbClr val="0B4E78"/>
              </a:buClr>
              <a:buNone/>
            </a:pPr>
            <a:r>
              <a:rPr lang="en-US" sz="1600" dirty="0"/>
              <a:t>These conditions are predicted to endure for a time . . . </a:t>
            </a:r>
            <a:r>
              <a:rPr lang="en-US" sz="1600" b="1" u="sng" dirty="0"/>
              <a:t>But no time like 2020 to plan!</a:t>
            </a:r>
          </a:p>
          <a:p>
            <a:pPr marL="61805" indent="0">
              <a:buClr>
                <a:srgbClr val="0B4E78"/>
              </a:buClr>
              <a:buNone/>
            </a:pPr>
            <a:endParaRPr lang="en-US" sz="1600" dirty="0">
              <a:solidFill>
                <a:schemeClr val="tx1"/>
              </a:solidFill>
              <a:cs typeface="Arial" panose="020B0604020202020204" pitchFamily="34" charset="0"/>
            </a:endParaRPr>
          </a:p>
          <a:p>
            <a:pPr marL="61805" indent="0">
              <a:buClr>
                <a:srgbClr val="0B4E78"/>
              </a:buClr>
              <a:buNone/>
            </a:pPr>
            <a:r>
              <a:rPr lang="en-US" sz="1550" dirty="0">
                <a:solidFill>
                  <a:schemeClr val="tx1"/>
                </a:solidFill>
                <a:cs typeface="Arial" panose="020B0604020202020204" pitchFamily="34" charset="0"/>
              </a:rPr>
              <a:t>Helpful tool on the next page</a:t>
            </a:r>
            <a:r>
              <a:rPr lang="en-US" sz="1550" b="1" dirty="0">
                <a:solidFill>
                  <a:schemeClr val="tx1"/>
                </a:solidFill>
                <a:cs typeface="Arial" panose="020B0604020202020204" pitchFamily="34" charset="0"/>
              </a:rPr>
              <a:t>: </a:t>
            </a:r>
            <a:r>
              <a:rPr lang="en-US" sz="2000" b="1" dirty="0">
                <a:solidFill>
                  <a:srgbClr val="0070C0"/>
                </a:solidFill>
                <a:cs typeface="Arial" panose="020B0604020202020204" pitchFamily="34" charset="0"/>
                <a:hlinkClick r:id="rId3" action="ppaction://hlinkfile"/>
              </a:rPr>
              <a:t>tinyurl.com/</a:t>
            </a:r>
            <a:r>
              <a:rPr lang="en-US" sz="2000" b="1" dirty="0" err="1">
                <a:solidFill>
                  <a:srgbClr val="0070C0"/>
                </a:solidFill>
                <a:cs typeface="Arial" panose="020B0604020202020204" pitchFamily="34" charset="0"/>
                <a:hlinkClick r:id="rId3" action="ppaction://hlinkfile"/>
              </a:rPr>
              <a:t>LowVLowR</a:t>
            </a:r>
            <a:r>
              <a:rPr lang="en-US" sz="2000" b="1" dirty="0">
                <a:solidFill>
                  <a:srgbClr val="0070C0"/>
                </a:solidFill>
                <a:cs typeface="Arial" panose="020B0604020202020204" pitchFamily="34" charset="0"/>
                <a:hlinkClick r:id="rId3" action="ppaction://hlinkfile"/>
              </a:rPr>
              <a:t> </a:t>
            </a:r>
            <a:endParaRPr lang="en-US" sz="2000" b="1" dirty="0">
              <a:solidFill>
                <a:srgbClr val="0070C0"/>
              </a:solidFill>
              <a:cs typeface="Arial" panose="020B0604020202020204" pitchFamily="34" charset="0"/>
            </a:endParaRPr>
          </a:p>
          <a:p>
            <a:pPr marL="61805" indent="0">
              <a:buClr>
                <a:srgbClr val="0B4E78"/>
              </a:buClr>
              <a:buNone/>
            </a:pPr>
            <a:endParaRPr lang="en-US" sz="1600" dirty="0"/>
          </a:p>
          <a:p>
            <a:pPr lvl="1">
              <a:buClr>
                <a:srgbClr val="0B4E78"/>
              </a:buClr>
            </a:pPr>
            <a:endParaRPr lang="en-US" sz="1600" dirty="0"/>
          </a:p>
          <a:p>
            <a:pPr lvl="1">
              <a:buClr>
                <a:srgbClr val="0B4E78"/>
              </a:buClr>
            </a:pPr>
            <a:endParaRPr lang="en-US" sz="1600" dirty="0"/>
          </a:p>
          <a:p>
            <a:pPr lvl="3">
              <a:buFont typeface="Courier New" panose="02070309020205020404" pitchFamily="49" charset="0"/>
              <a:buChar char="o"/>
            </a:pPr>
            <a:endParaRPr lang="en-US" sz="1600" dirty="0"/>
          </a:p>
          <a:p>
            <a:pPr lvl="1">
              <a:buFont typeface="Courier New" panose="02070309020205020404" pitchFamily="49" charset="0"/>
              <a:buChar char="o"/>
            </a:pPr>
            <a:endParaRPr lang="en-US" sz="1600" dirty="0"/>
          </a:p>
          <a:p>
            <a:pPr lvl="1"/>
            <a:endParaRPr lang="en-US" sz="1600" dirty="0"/>
          </a:p>
        </p:txBody>
      </p:sp>
      <p:sp>
        <p:nvSpPr>
          <p:cNvPr id="4" name="Title 3"/>
          <p:cNvSpPr>
            <a:spLocks noGrp="1"/>
          </p:cNvSpPr>
          <p:nvPr>
            <p:ph type="title"/>
          </p:nvPr>
        </p:nvSpPr>
        <p:spPr/>
        <p:txBody>
          <a:bodyPr/>
          <a:lstStyle/>
          <a:p>
            <a:r>
              <a:rPr lang="en-US" dirty="0"/>
              <a:t>2020 is the “Perfect Storm” for Gifting</a:t>
            </a:r>
          </a:p>
        </p:txBody>
      </p:sp>
    </p:spTree>
    <p:extLst>
      <p:ext uri="{BB962C8B-B14F-4D97-AF65-F5344CB8AC3E}">
        <p14:creationId xmlns:p14="http://schemas.microsoft.com/office/powerpoint/2010/main" val="366934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BC5C6F-E6B8-4B02-84EC-04DAAE567764}"/>
              </a:ext>
            </a:extLst>
          </p:cNvPr>
          <p:cNvSpPr>
            <a:spLocks noGrp="1"/>
          </p:cNvSpPr>
          <p:nvPr>
            <p:ph type="sldNum" sz="quarter" idx="4"/>
          </p:nvPr>
        </p:nvSpPr>
        <p:spPr/>
        <p:txBody>
          <a:bodyPr/>
          <a:lstStyle/>
          <a:p>
            <a:r>
              <a:rPr lang="en-US"/>
              <a:t>-</a:t>
            </a:r>
            <a:fld id="{3BED7DC9-38E3-4E67-9DBC-BE31F4C51ABD}" type="slidenum">
              <a:rPr lang="en-US" smtClean="0"/>
              <a:pPr/>
              <a:t>5</a:t>
            </a:fld>
            <a:r>
              <a:rPr lang="en-US"/>
              <a:t>-</a:t>
            </a:r>
            <a:endParaRPr lang="en-US" dirty="0"/>
          </a:p>
        </p:txBody>
      </p:sp>
      <p:pic>
        <p:nvPicPr>
          <p:cNvPr id="3" name="Picture 2">
            <a:extLst>
              <a:ext uri="{FF2B5EF4-FFF2-40B4-BE49-F238E27FC236}">
                <a16:creationId xmlns:a16="http://schemas.microsoft.com/office/drawing/2014/main" id="{46264A5A-24BF-441B-AF39-D86C4F39D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4247"/>
            <a:ext cx="7791974" cy="7563906"/>
          </a:xfrm>
          <a:prstGeom prst="rect">
            <a:avLst/>
          </a:prstGeom>
        </p:spPr>
      </p:pic>
    </p:spTree>
    <p:extLst>
      <p:ext uri="{BB962C8B-B14F-4D97-AF65-F5344CB8AC3E}">
        <p14:creationId xmlns:p14="http://schemas.microsoft.com/office/powerpoint/2010/main" val="406755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479228-DF4E-4F65-8A7A-2AC77234172E}"/>
              </a:ext>
            </a:extLst>
          </p:cNvPr>
          <p:cNvSpPr txBox="1"/>
          <p:nvPr/>
        </p:nvSpPr>
        <p:spPr>
          <a:xfrm>
            <a:off x="3124200" y="3347591"/>
            <a:ext cx="3810000" cy="1077218"/>
          </a:xfrm>
          <a:prstGeom prst="rect">
            <a:avLst/>
          </a:prstGeom>
          <a:noFill/>
        </p:spPr>
        <p:txBody>
          <a:bodyPr wrap="square" rtlCol="0">
            <a:spAutoFit/>
          </a:bodyPr>
          <a:lstStyle/>
          <a:p>
            <a:pPr algn="ctr"/>
            <a:r>
              <a:rPr lang="en-US" sz="3200" dirty="0">
                <a:solidFill>
                  <a:srgbClr val="3A6F8F"/>
                </a:solidFill>
                <a:latin typeface="Garamond" panose="02020404030301010803" pitchFamily="18" charset="0"/>
              </a:rPr>
              <a:t>Legislation &amp; </a:t>
            </a:r>
          </a:p>
          <a:p>
            <a:pPr algn="ctr"/>
            <a:r>
              <a:rPr lang="en-US" sz="3200" dirty="0">
                <a:solidFill>
                  <a:srgbClr val="3A6F8F"/>
                </a:solidFill>
                <a:latin typeface="Garamond" panose="02020404030301010803" pitchFamily="18" charset="0"/>
              </a:rPr>
              <a:t>Tax Code Changes</a:t>
            </a:r>
          </a:p>
        </p:txBody>
      </p:sp>
    </p:spTree>
    <p:extLst>
      <p:ext uri="{BB962C8B-B14F-4D97-AF65-F5344CB8AC3E}">
        <p14:creationId xmlns:p14="http://schemas.microsoft.com/office/powerpoint/2010/main" val="370400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962400" y="7010400"/>
            <a:ext cx="1884218" cy="414338"/>
          </a:xfrm>
          <a:prstGeom prst="rect">
            <a:avLst/>
          </a:prstGeom>
        </p:spPr>
        <p:txBody>
          <a:bodyPr vert="horz" lIns="91440" tIns="45720" rIns="91440" bIns="45720" rtlCol="0" anchor="ctr"/>
          <a:lstStyle>
            <a:defPPr>
              <a:defRPr lang="en-US"/>
            </a:defPPr>
            <a:lvl1pPr marL="0" algn="ctr" defTabSz="1018824" rtl="0" eaLnBrk="1" latinLnBrk="0" hangingPunct="1">
              <a:defRPr sz="1359" kern="1200">
                <a:solidFill>
                  <a:schemeClr val="tx1">
                    <a:tint val="75000"/>
                  </a:schemeClr>
                </a:solidFill>
                <a:latin typeface="Garamond" pitchFamily="18" charset="0"/>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defTabSz="731951"/>
            <a:r>
              <a:rPr lang="en-US" dirty="0"/>
              <a:t>-</a:t>
            </a:r>
            <a:fld id="{3BED7DC9-38E3-4E67-9DBC-BE31F4C51ABD}" type="slidenum">
              <a:rPr lang="en-US" smtClean="0"/>
              <a:pPr defTabSz="731951"/>
              <a:t>7</a:t>
            </a:fld>
            <a:r>
              <a:rPr lang="en-US" dirty="0"/>
              <a:t>-</a:t>
            </a:r>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B9620191-FE68-4A2B-BB15-BD14106348E3}"/>
              </a:ext>
            </a:extLst>
          </p:cNvPr>
          <p:cNvSpPr>
            <a:spLocks noGrp="1"/>
          </p:cNvSpPr>
          <p:nvPr>
            <p:ph idx="1"/>
          </p:nvPr>
        </p:nvSpPr>
        <p:spPr>
          <a:xfrm>
            <a:off x="685800" y="1252538"/>
            <a:ext cx="8686800" cy="6172200"/>
          </a:xfrm>
        </p:spPr>
        <p:txBody>
          <a:bodyPr/>
          <a:lstStyle/>
          <a:p>
            <a:pPr lvl="0">
              <a:buFont typeface="Arial" panose="020B0604020202020204" pitchFamily="34" charset="0"/>
              <a:buChar char="•"/>
            </a:pPr>
            <a:endParaRPr lang="en-US" sz="1500" b="1" dirty="0">
              <a:solidFill>
                <a:prstClr val="black">
                  <a:lumMod val="75000"/>
                  <a:lumOff val="25000"/>
                </a:prstClr>
              </a:solidFill>
              <a:ea typeface="Fira Sans" panose="020B0503050000020004" pitchFamily="34" charset="0"/>
            </a:endParaRPr>
          </a:p>
          <a:p>
            <a:pPr lvl="0">
              <a:buFont typeface="Arial" panose="020B0604020202020204" pitchFamily="34" charset="0"/>
              <a:buChar char="•"/>
            </a:pPr>
            <a:endParaRPr lang="en-US" sz="1500" b="1" dirty="0">
              <a:solidFill>
                <a:prstClr val="black">
                  <a:lumMod val="75000"/>
                  <a:lumOff val="25000"/>
                </a:prstClr>
              </a:solidFill>
              <a:ea typeface="Fira Sans" panose="020B0503050000020004" pitchFamily="34" charset="0"/>
            </a:endParaRPr>
          </a:p>
          <a:p>
            <a:pPr lvl="0">
              <a:buFont typeface="Arial" panose="020B0604020202020204" pitchFamily="34" charset="0"/>
              <a:buChar char="•"/>
            </a:pPr>
            <a:endParaRPr lang="en-US" sz="1500" b="1" dirty="0">
              <a:solidFill>
                <a:prstClr val="black">
                  <a:lumMod val="75000"/>
                  <a:lumOff val="25000"/>
                </a:prstClr>
              </a:solidFill>
              <a:ea typeface="Fira Sans" panose="020B0503050000020004" pitchFamily="34" charset="0"/>
            </a:endParaRPr>
          </a:p>
          <a:p>
            <a:pPr lvl="0">
              <a:buFont typeface="Arial" panose="020B0604020202020204" pitchFamily="34" charset="0"/>
              <a:buChar char="•"/>
            </a:pPr>
            <a:r>
              <a:rPr lang="en-US" sz="1500" b="1" dirty="0">
                <a:solidFill>
                  <a:prstClr val="black">
                    <a:lumMod val="75000"/>
                    <a:lumOff val="25000"/>
                  </a:prstClr>
                </a:solidFill>
                <a:ea typeface="Fira Sans" panose="020B0503050000020004" pitchFamily="34" charset="0"/>
              </a:rPr>
              <a:t>SECURE Act  (Dec. 2019)</a:t>
            </a:r>
          </a:p>
          <a:p>
            <a:pPr marL="404853" lvl="1" indent="0">
              <a:buNone/>
            </a:pPr>
            <a:r>
              <a:rPr lang="en-US" sz="1500" dirty="0">
                <a:solidFill>
                  <a:schemeClr val="tx1"/>
                </a:solidFill>
                <a:ea typeface="Fira Sans" panose="020B0503050000020004" pitchFamily="34" charset="0"/>
              </a:rPr>
              <a:t>— </a:t>
            </a:r>
            <a:r>
              <a:rPr lang="en-US" sz="1500" b="1" i="1" dirty="0">
                <a:solidFill>
                  <a:srgbClr val="3A6F8F"/>
                </a:solidFill>
                <a:ea typeface="Fira Sans" panose="020B0503050000020004" pitchFamily="34" charset="0"/>
              </a:rPr>
              <a:t>The “stretch” IRA for children is no longer allowed</a:t>
            </a:r>
          </a:p>
          <a:p>
            <a:pPr marL="404853" lvl="1" indent="0">
              <a:buNone/>
            </a:pPr>
            <a:r>
              <a:rPr lang="en-US" sz="1500" b="1" i="1" dirty="0">
                <a:solidFill>
                  <a:srgbClr val="3A6F8F"/>
                </a:solidFill>
                <a:ea typeface="Fira Sans" panose="020B0503050000020004" pitchFamily="34" charset="0"/>
              </a:rPr>
              <a:t>	* </a:t>
            </a:r>
            <a:r>
              <a:rPr lang="en-US" sz="1500" dirty="0">
                <a:ea typeface="Fira Sans" panose="020B0503050000020004" pitchFamily="34" charset="0"/>
              </a:rPr>
              <a:t>Result:  Beneficiaries receive funds and pay income tax sooner than planned</a:t>
            </a:r>
          </a:p>
          <a:p>
            <a:pPr marL="404853" lvl="1" indent="0">
              <a:buNone/>
            </a:pPr>
            <a:r>
              <a:rPr lang="en-US" sz="1500" dirty="0">
                <a:solidFill>
                  <a:schemeClr val="tx1"/>
                </a:solidFill>
                <a:ea typeface="Fira Sans" panose="020B0503050000020004" pitchFamily="34" charset="0"/>
              </a:rPr>
              <a:t>— </a:t>
            </a:r>
            <a:r>
              <a:rPr lang="en-US" sz="1500" b="1" i="1" dirty="0">
                <a:solidFill>
                  <a:schemeClr val="accent1">
                    <a:lumMod val="75000"/>
                  </a:schemeClr>
                </a:solidFill>
                <a:ea typeface="Fira Sans" panose="020B0503050000020004" pitchFamily="34" charset="0"/>
              </a:rPr>
              <a:t>Incentive for using QCDs, testamentary giving and naming a CRT as beneficiary of IRA</a:t>
            </a:r>
          </a:p>
          <a:p>
            <a:pPr marL="404853" lvl="1" indent="0">
              <a:buNone/>
            </a:pPr>
            <a:r>
              <a:rPr lang="en-US" sz="1500" dirty="0">
                <a:solidFill>
                  <a:schemeClr val="tx1"/>
                </a:solidFill>
                <a:ea typeface="Fira Sans" panose="020B0503050000020004" pitchFamily="34" charset="0"/>
              </a:rPr>
              <a:t>— For philanthropic individuals, charity is the most efficient IRA beneficiary</a:t>
            </a:r>
          </a:p>
          <a:p>
            <a:pPr marL="556239" lvl="1" indent="0">
              <a:buNone/>
            </a:pPr>
            <a:endParaRPr lang="en-US" sz="1500" dirty="0">
              <a:ea typeface="Fira Sans" panose="020B0503050000020004" pitchFamily="34" charset="0"/>
            </a:endParaRPr>
          </a:p>
          <a:p>
            <a:pPr marL="556239" lvl="1" indent="0">
              <a:buNone/>
            </a:pPr>
            <a:endParaRPr lang="en-US" sz="1500" dirty="0">
              <a:ea typeface="Fira Sans" panose="020B0503050000020004" pitchFamily="34" charset="0"/>
            </a:endParaRPr>
          </a:p>
          <a:p>
            <a:pPr marL="556239" lvl="1" indent="0">
              <a:buNone/>
            </a:pPr>
            <a:endParaRPr lang="en-US" sz="1500" dirty="0">
              <a:ea typeface="Fira Sans" panose="020B0503050000020004" pitchFamily="34" charset="0"/>
            </a:endParaRPr>
          </a:p>
          <a:p>
            <a:pPr marL="556239" lvl="1" indent="0">
              <a:buNone/>
            </a:pPr>
            <a:endParaRPr lang="en-US" sz="1500" dirty="0">
              <a:ea typeface="Fira Sans" panose="020B0503050000020004" pitchFamily="34" charset="0"/>
            </a:endParaRPr>
          </a:p>
          <a:p>
            <a:pPr>
              <a:spcBef>
                <a:spcPts val="0"/>
              </a:spcBef>
              <a:buFont typeface="Arial" panose="020B0604020202020204" pitchFamily="34" charset="0"/>
              <a:buChar char="•"/>
            </a:pPr>
            <a:r>
              <a:rPr lang="en-US" sz="1500" b="1" dirty="0">
                <a:ea typeface="Fira Sans" panose="020B0503050000020004" pitchFamily="34" charset="0"/>
              </a:rPr>
              <a:t>CARES Act  (March 2020) </a:t>
            </a:r>
          </a:p>
          <a:p>
            <a:pPr lvl="1">
              <a:spcBef>
                <a:spcPts val="0"/>
              </a:spcBef>
            </a:pPr>
            <a:r>
              <a:rPr lang="en-US" sz="1500" dirty="0">
                <a:ea typeface="Fira Sans" panose="020B0503050000020004" pitchFamily="34" charset="0"/>
              </a:rPr>
              <a:t>In 2020, you may deduct 100% of AGI for cash gifts to operating and public charities like LJI</a:t>
            </a:r>
          </a:p>
          <a:p>
            <a:pPr lvl="1">
              <a:spcBef>
                <a:spcPts val="0"/>
              </a:spcBef>
            </a:pPr>
            <a:r>
              <a:rPr lang="en-US" sz="1500" dirty="0">
                <a:ea typeface="Fira Sans" panose="020B0503050000020004" pitchFamily="34" charset="0"/>
              </a:rPr>
              <a:t>Qualifying cash gifts by partnerships and S-Corps also eligible</a:t>
            </a:r>
          </a:p>
          <a:p>
            <a:pPr lvl="1">
              <a:spcBef>
                <a:spcPts val="0"/>
              </a:spcBef>
            </a:pPr>
            <a:r>
              <a:rPr lang="en-US" sz="1500" dirty="0">
                <a:ea typeface="Fira Sans" panose="020B0503050000020004" pitchFamily="34" charset="0"/>
              </a:rPr>
              <a:t>C-Corps, taxable income limit for gifts from corporations is increased from 10% to 25%</a:t>
            </a:r>
          </a:p>
          <a:p>
            <a:pPr marL="556239" lvl="1" indent="0">
              <a:spcBef>
                <a:spcPts val="0"/>
              </a:spcBef>
              <a:buNone/>
            </a:pPr>
            <a:r>
              <a:rPr lang="en-US" sz="1500" b="1" i="1" dirty="0">
                <a:solidFill>
                  <a:schemeClr val="accent1">
                    <a:lumMod val="75000"/>
                  </a:schemeClr>
                </a:solidFill>
                <a:ea typeface="Fira Sans" panose="020B0503050000020004" pitchFamily="34" charset="0"/>
              </a:rPr>
              <a:t>Private non-operating foundations, supporting organizations, and donor-advised funds do </a:t>
            </a:r>
            <a:r>
              <a:rPr lang="en-US" sz="1500" b="1" i="1" u="sng" dirty="0">
                <a:solidFill>
                  <a:schemeClr val="accent1">
                    <a:lumMod val="75000"/>
                  </a:schemeClr>
                </a:solidFill>
                <a:ea typeface="Fira Sans" panose="020B0503050000020004" pitchFamily="34" charset="0"/>
              </a:rPr>
              <a:t>not</a:t>
            </a:r>
            <a:r>
              <a:rPr lang="en-US" sz="1500" b="1" i="1" dirty="0">
                <a:solidFill>
                  <a:schemeClr val="accent1">
                    <a:lumMod val="75000"/>
                  </a:schemeClr>
                </a:solidFill>
                <a:ea typeface="Fira Sans" panose="020B0503050000020004" pitchFamily="34" charset="0"/>
              </a:rPr>
              <a:t> qualify</a:t>
            </a:r>
            <a:r>
              <a:rPr lang="en-US" sz="1500" b="1" dirty="0">
                <a:ea typeface="Fira Sans" panose="020B0503050000020004" pitchFamily="34" charset="0"/>
              </a:rPr>
              <a:t>.</a:t>
            </a:r>
          </a:p>
          <a:p>
            <a:pPr marL="23392" indent="0">
              <a:spcBef>
                <a:spcPts val="0"/>
              </a:spcBef>
              <a:buNone/>
            </a:pPr>
            <a:endParaRPr lang="en-US" sz="1500" b="1" i="1" dirty="0">
              <a:solidFill>
                <a:schemeClr val="accent1">
                  <a:lumMod val="75000"/>
                </a:schemeClr>
              </a:solidFill>
              <a:ea typeface="Fira Sans" panose="020B0503050000020004" pitchFamily="34" charset="0"/>
            </a:endParaRPr>
          </a:p>
          <a:p>
            <a:pPr marL="23392" indent="0">
              <a:spcBef>
                <a:spcPts val="0"/>
              </a:spcBef>
              <a:buNone/>
            </a:pPr>
            <a:endParaRPr lang="en-US" sz="1500" b="1" i="1" dirty="0">
              <a:solidFill>
                <a:schemeClr val="accent1">
                  <a:lumMod val="75000"/>
                </a:schemeClr>
              </a:solidFill>
              <a:ea typeface="Fira Sans" panose="020B0503050000020004" pitchFamily="34" charset="0"/>
            </a:endParaRPr>
          </a:p>
          <a:p>
            <a:pPr>
              <a:buFont typeface="Arial" panose="020B0604020202020204" pitchFamily="34" charset="0"/>
              <a:buChar char="•"/>
            </a:pPr>
            <a:endParaRPr lang="en-US" sz="1128" b="1" i="1" dirty="0">
              <a:solidFill>
                <a:schemeClr val="accent1">
                  <a:lumMod val="75000"/>
                </a:schemeClr>
              </a:solidFill>
              <a:latin typeface="Fira Sans" panose="020B0503050000020004" pitchFamily="34" charset="0"/>
              <a:ea typeface="Fira Sans" panose="020B0503050000020004" pitchFamily="34" charset="0"/>
            </a:endParaRPr>
          </a:p>
        </p:txBody>
      </p:sp>
      <p:sp>
        <p:nvSpPr>
          <p:cNvPr id="7" name="Title 3">
            <a:extLst>
              <a:ext uri="{FF2B5EF4-FFF2-40B4-BE49-F238E27FC236}">
                <a16:creationId xmlns:a16="http://schemas.microsoft.com/office/drawing/2014/main" id="{C42801A9-B596-F045-8A72-CD38DA46EF17}"/>
              </a:ext>
            </a:extLst>
          </p:cNvPr>
          <p:cNvSpPr>
            <a:spLocks noGrp="1"/>
          </p:cNvSpPr>
          <p:nvPr>
            <p:ph type="title"/>
          </p:nvPr>
        </p:nvSpPr>
        <p:spPr>
          <a:xfrm>
            <a:off x="1041195" y="465125"/>
            <a:ext cx="7459980" cy="429016"/>
          </a:xfrm>
        </p:spPr>
        <p:txBody>
          <a:bodyPr/>
          <a:lstStyle/>
          <a:p>
            <a:pPr algn="ctr"/>
            <a:r>
              <a:rPr lang="en-US" sz="2800" dirty="0">
                <a:solidFill>
                  <a:srgbClr val="3A6F8F"/>
                </a:solidFill>
                <a:latin typeface="Garamond" panose="02020404030301010803" pitchFamily="18" charset="0"/>
              </a:rPr>
              <a:t>Secure Act &amp; Cares Acts</a:t>
            </a:r>
            <a:endParaRPr lang="en-US" sz="2620" i="0" dirty="0">
              <a:solidFill>
                <a:srgbClr val="59B1B4"/>
              </a:solidFill>
              <a:latin typeface="Fira Sans Medium" panose="020B0503050000020004" pitchFamily="34" charset="0"/>
              <a:ea typeface="Fira Sans Medium" panose="020B0503050000020004" pitchFamily="34" charset="0"/>
            </a:endParaRPr>
          </a:p>
        </p:txBody>
      </p:sp>
    </p:spTree>
    <p:extLst>
      <p:ext uri="{BB962C8B-B14F-4D97-AF65-F5344CB8AC3E}">
        <p14:creationId xmlns:p14="http://schemas.microsoft.com/office/powerpoint/2010/main" val="3737684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683" y="3571178"/>
            <a:ext cx="5325036" cy="630044"/>
          </a:xfrm>
          <a:prstGeom prst="rect">
            <a:avLst/>
          </a:prstGeom>
          <a:noFill/>
        </p:spPr>
        <p:txBody>
          <a:bodyPr wrap="square" rtlCol="0" anchor="ctr">
            <a:spAutoFit/>
          </a:bodyPr>
          <a:lstStyle/>
          <a:p>
            <a:pPr marL="0" marR="0" lvl="0" indent="0" algn="ctr" defTabSz="988868" rtl="0" eaLnBrk="1" fontAlgn="auto" latinLnBrk="0" hangingPunct="1">
              <a:lnSpc>
                <a:spcPct val="100000"/>
              </a:lnSpc>
              <a:spcBef>
                <a:spcPts val="0"/>
              </a:spcBef>
              <a:spcAft>
                <a:spcPts val="0"/>
              </a:spcAft>
              <a:buClrTx/>
              <a:buSzTx/>
              <a:buFontTx/>
              <a:buNone/>
              <a:tabLst/>
              <a:defRPr/>
            </a:pPr>
            <a:r>
              <a:rPr kumimoji="0" lang="en-US" sz="3494" b="0" i="0" u="none" strike="noStrike" kern="1200" cap="none" spc="0" normalizeH="0" baseline="0" noProof="0" dirty="0">
                <a:ln>
                  <a:noFill/>
                </a:ln>
                <a:solidFill>
                  <a:srgbClr val="3A6F8F"/>
                </a:solidFill>
                <a:effectLst/>
                <a:uLnTx/>
                <a:uFillTx/>
                <a:latin typeface="Garamond" panose="02020404030301010803" pitchFamily="18" charset="0"/>
                <a:ea typeface="+mn-ea"/>
                <a:cs typeface="+mn-cs"/>
              </a:rPr>
              <a:t>Planning Opportunities</a:t>
            </a:r>
          </a:p>
        </p:txBody>
      </p:sp>
    </p:spTree>
    <p:extLst>
      <p:ext uri="{BB962C8B-B14F-4D97-AF65-F5344CB8AC3E}">
        <p14:creationId xmlns:p14="http://schemas.microsoft.com/office/powerpoint/2010/main" val="3782247120"/>
      </p:ext>
    </p:extLst>
  </p:cSld>
  <p:clrMapOvr>
    <a:masterClrMapping/>
  </p:clrMapOvr>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Conte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8164</TotalTime>
  <Words>2645</Words>
  <Application>Microsoft Office PowerPoint</Application>
  <PresentationFormat>Custom</PresentationFormat>
  <Paragraphs>350</Paragraphs>
  <Slides>30</Slides>
  <Notes>2</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30</vt:i4>
      </vt:variant>
    </vt:vector>
  </HeadingPairs>
  <TitlesOfParts>
    <vt:vector size="53" baseType="lpstr">
      <vt:lpstr>Adobe Garamond Pro</vt:lpstr>
      <vt:lpstr>Arial</vt:lpstr>
      <vt:lpstr>Calibri</vt:lpstr>
      <vt:lpstr>Courier New</vt:lpstr>
      <vt:lpstr>Fira Sans</vt:lpstr>
      <vt:lpstr>Fira Sans Medium</vt:lpstr>
      <vt:lpstr>Garamond</vt:lpstr>
      <vt:lpstr>Wingdings</vt:lpstr>
      <vt:lpstr>Title Page</vt:lpstr>
      <vt:lpstr>2_Content Page</vt:lpstr>
      <vt:lpstr>3_Content Page</vt:lpstr>
      <vt:lpstr>1_Content Page</vt:lpstr>
      <vt:lpstr>5_Content Page</vt:lpstr>
      <vt:lpstr>2_Title Page</vt:lpstr>
      <vt:lpstr>1_Title Page</vt:lpstr>
      <vt:lpstr>Content Page</vt:lpstr>
      <vt:lpstr>13_Content Page</vt:lpstr>
      <vt:lpstr>4_Content Page</vt:lpstr>
      <vt:lpstr>9_Content Page</vt:lpstr>
      <vt:lpstr>6_Content Page</vt:lpstr>
      <vt:lpstr>7_Content Page</vt:lpstr>
      <vt:lpstr>14_Content Page</vt:lpstr>
      <vt:lpstr>8_Content Page</vt:lpstr>
      <vt:lpstr>PowerPoint Presentation</vt:lpstr>
      <vt:lpstr>WealthPoint Overview</vt:lpstr>
      <vt:lpstr>Withers Overview</vt:lpstr>
      <vt:lpstr>Charitable Planning in 2020 - Overview</vt:lpstr>
      <vt:lpstr>2020 is the “Perfect Storm” for Gifting</vt:lpstr>
      <vt:lpstr>PowerPoint Presentation</vt:lpstr>
      <vt:lpstr>PowerPoint Presentation</vt:lpstr>
      <vt:lpstr>Secure Act &amp; Cares Acts</vt:lpstr>
      <vt:lpstr>PowerPoint Presentation</vt:lpstr>
      <vt:lpstr>1. CARES Act - Cash Gifts to Operating Charities</vt:lpstr>
      <vt:lpstr>2. Charitable Lead Annuity Trusts - No time like Now</vt:lpstr>
      <vt:lpstr>Illustration: Charitable lead Trust</vt:lpstr>
      <vt:lpstr>Illustration: Charitable lead Trust</vt:lpstr>
      <vt:lpstr>Illustration: Charitable lead Trust</vt:lpstr>
      <vt:lpstr>3. Turn IRA into IRA Charitable Remainder Trust</vt:lpstr>
      <vt:lpstr>IRA CRT: How It Works (Example)</vt:lpstr>
      <vt:lpstr>4. Roth IRA conversions Combined with Charitable Gifts</vt:lpstr>
      <vt:lpstr>Case Study: $2 Million ROTH IRA Conversion</vt:lpstr>
      <vt:lpstr>5. “The Compound Gift” – the Gift that Keeps on Giving</vt:lpstr>
      <vt:lpstr>Compound Gift – Leveraged Charitable Solution</vt:lpstr>
      <vt:lpstr>2020 The Compound Gift, Post-CARES Act                Cash Case Study</vt:lpstr>
      <vt:lpstr>Cash Gift vs. Endowment</vt:lpstr>
      <vt:lpstr>2020 Compound Gift -Life Insurance Specifics </vt:lpstr>
      <vt:lpstr>6. Qualified Charitable Distributions from Ira</vt:lpstr>
      <vt:lpstr>PowerPoint Presentation</vt:lpstr>
      <vt:lpstr>Shift in Planning</vt:lpstr>
      <vt:lpstr>Summary: Planning in 2020 – Cash, Tax, Techniques</vt:lpstr>
      <vt:lpstr>PowerPoint Presentation</vt:lpstr>
      <vt:lpstr>WealthPoint Disclosures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Micah Zahler</dc:creator>
  <cp:lastModifiedBy>John Kraemer</cp:lastModifiedBy>
  <cp:revision>509</cp:revision>
  <cp:lastPrinted>2020-08-18T15:26:41Z</cp:lastPrinted>
  <dcterms:created xsi:type="dcterms:W3CDTF">2013-09-05T15:57:11Z</dcterms:created>
  <dcterms:modified xsi:type="dcterms:W3CDTF">2020-08-24T23:39:18Z</dcterms:modified>
</cp:coreProperties>
</file>